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  <p:sldId id="257" r:id="rId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C14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28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2933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4483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6203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3253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347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6877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1492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436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6068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993F-F628-445B-B7D4-77BEFFBCBE29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8168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1993F-F628-445B-B7D4-77BEFFBCBE29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FE121-FDB9-4377-8B76-3CB7C9FE306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2208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23329" y="-12222"/>
            <a:ext cx="10084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 smtClean="0">
                <a:solidFill>
                  <a:schemeClr val="accent2">
                    <a:lumMod val="50000"/>
                  </a:schemeClr>
                </a:solidFill>
              </a:rPr>
              <a:t>Value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2">
                    <a:lumMod val="50000"/>
                  </a:schemeClr>
                </a:solidFill>
              </a:rPr>
              <a:t>Stream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2">
                    <a:lumMod val="50000"/>
                  </a:schemeClr>
                </a:solidFill>
              </a:rPr>
              <a:t>Mapping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 (VSM) </a:t>
            </a:r>
            <a:r>
              <a:rPr lang="es-ES" sz="2400" b="1" dirty="0" err="1" smtClean="0">
                <a:solidFill>
                  <a:schemeClr val="accent2">
                    <a:lumMod val="50000"/>
                  </a:schemeClr>
                </a:solidFill>
              </a:rPr>
              <a:t>DevOps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 – OPCIÓN #1</a:t>
            </a:r>
            <a:endParaRPr lang="es-E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316791" y="725470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redondeado 5"/>
          <p:cNvSpPr/>
          <p:nvPr/>
        </p:nvSpPr>
        <p:spPr>
          <a:xfrm>
            <a:off x="10475349" y="718884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redondeado 6"/>
          <p:cNvSpPr/>
          <p:nvPr/>
        </p:nvSpPr>
        <p:spPr>
          <a:xfrm>
            <a:off x="2009884" y="725470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redondeado 7"/>
          <p:cNvSpPr/>
          <p:nvPr/>
        </p:nvSpPr>
        <p:spPr>
          <a:xfrm>
            <a:off x="3702977" y="725470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redondeado 8"/>
          <p:cNvSpPr/>
          <p:nvPr/>
        </p:nvSpPr>
        <p:spPr>
          <a:xfrm>
            <a:off x="5396070" y="725470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redondeado 9"/>
          <p:cNvSpPr/>
          <p:nvPr/>
        </p:nvSpPr>
        <p:spPr>
          <a:xfrm>
            <a:off x="7089163" y="725470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redondeado 10"/>
          <p:cNvSpPr/>
          <p:nvPr/>
        </p:nvSpPr>
        <p:spPr>
          <a:xfrm>
            <a:off x="8782256" y="725470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/>
          <p:cNvSpPr txBox="1"/>
          <p:nvPr/>
        </p:nvSpPr>
        <p:spPr>
          <a:xfrm>
            <a:off x="220611" y="735106"/>
            <a:ext cx="1668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PETICIÓN DE FUNCIONALIDADES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2034973" y="708718"/>
            <a:ext cx="1550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DEFINICIÓN &amp; DISEÑO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3526105" y="788990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DESARROLLO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197070" y="735512"/>
            <a:ext cx="1829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TESTING &amp; VALIDACIÓN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996029" y="713011"/>
            <a:ext cx="1829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DESPLIEGUE &amp; VALIDACIÓN EN PRE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232154" y="1296649"/>
            <a:ext cx="16569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E-MAIL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Múltiples transferencias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1862966" y="1296649"/>
            <a:ext cx="18746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Funcionalidades extra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Documentación extra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err="1">
                <a:solidFill>
                  <a:schemeClr val="accent2">
                    <a:lumMod val="75000"/>
                  </a:schemeClr>
                </a:solidFill>
              </a:rPr>
              <a:t>Multiples</a:t>
            </a: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 transferencias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3605027" y="1296649"/>
            <a:ext cx="184467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Entorno de desarrollo lento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Múltiples transferencias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err="1">
                <a:solidFill>
                  <a:schemeClr val="accent2">
                    <a:lumMod val="75000"/>
                  </a:schemeClr>
                </a:solidFill>
              </a:rPr>
              <a:t>Retrabajos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Especificaciones erróneas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Equipo distribuido (no </a:t>
            </a:r>
            <a:r>
              <a:rPr lang="es-ES" sz="1400" dirty="0" err="1">
                <a:solidFill>
                  <a:schemeClr val="accent2">
                    <a:lumMod val="75000"/>
                  </a:schemeClr>
                </a:solidFill>
              </a:rPr>
              <a:t>co</a:t>
            </a: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-localizado)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Cambio de tareas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Despliegue de </a:t>
            </a:r>
            <a:r>
              <a:rPr lang="es-ES" sz="1400" dirty="0" err="1">
                <a:solidFill>
                  <a:schemeClr val="accent2">
                    <a:lumMod val="75000"/>
                  </a:schemeClr>
                </a:solidFill>
              </a:rPr>
              <a:t>Testing</a:t>
            </a: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 manual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5327956" y="1308424"/>
            <a:ext cx="177803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Cumplimiento normativa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No aceptación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Tests</a:t>
            </a: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 o Datos que alimentan al 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Test 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equivocados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Testing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Manual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Bugs y Errores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Vulnerabilidades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Múltiples transferencias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6980070" y="1399933"/>
            <a:ext cx="182574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Roll-backs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Despliegues Manuales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Especificaciones erróneas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Múltiples transferencias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3" name="Conector recto 2"/>
          <p:cNvCxnSpPr/>
          <p:nvPr/>
        </p:nvCxnSpPr>
        <p:spPr>
          <a:xfrm>
            <a:off x="1944568" y="1301375"/>
            <a:ext cx="0" cy="4644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Flecha izquierda y derecha 28"/>
          <p:cNvSpPr/>
          <p:nvPr/>
        </p:nvSpPr>
        <p:spPr>
          <a:xfrm>
            <a:off x="1774428" y="898749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5" name="Flecha izquierda y derecha 34"/>
          <p:cNvSpPr/>
          <p:nvPr/>
        </p:nvSpPr>
        <p:spPr>
          <a:xfrm>
            <a:off x="3430689" y="898749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7" name="Flecha izquierda y derecha 36"/>
          <p:cNvSpPr/>
          <p:nvPr/>
        </p:nvSpPr>
        <p:spPr>
          <a:xfrm>
            <a:off x="5150747" y="898749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8" name="Flecha izquierda y derecha 37"/>
          <p:cNvSpPr/>
          <p:nvPr/>
        </p:nvSpPr>
        <p:spPr>
          <a:xfrm>
            <a:off x="6879263" y="898749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9" name="Flecha izquierda y derecha 38"/>
          <p:cNvSpPr/>
          <p:nvPr/>
        </p:nvSpPr>
        <p:spPr>
          <a:xfrm>
            <a:off x="8514483" y="898749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0" name="Flecha izquierda y derecha 39"/>
          <p:cNvSpPr/>
          <p:nvPr/>
        </p:nvSpPr>
        <p:spPr>
          <a:xfrm>
            <a:off x="10257607" y="898749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41" name="Conector recto 40"/>
          <p:cNvCxnSpPr/>
          <p:nvPr/>
        </p:nvCxnSpPr>
        <p:spPr>
          <a:xfrm>
            <a:off x="3640549" y="1301375"/>
            <a:ext cx="0" cy="4644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5320887" y="1301375"/>
            <a:ext cx="0" cy="4644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7049403" y="1301375"/>
            <a:ext cx="0" cy="4644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8728134" y="1301375"/>
            <a:ext cx="0" cy="4644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10545314" y="1301375"/>
            <a:ext cx="0" cy="4644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Rectángulo 33"/>
          <p:cNvSpPr/>
          <p:nvPr/>
        </p:nvSpPr>
        <p:spPr>
          <a:xfrm>
            <a:off x="163354" y="2376546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46" name="Rectángulo 45"/>
          <p:cNvSpPr/>
          <p:nvPr/>
        </p:nvSpPr>
        <p:spPr>
          <a:xfrm>
            <a:off x="982184" y="2681644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#2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47" name="Rectángulo 46"/>
          <p:cNvSpPr/>
          <p:nvPr/>
        </p:nvSpPr>
        <p:spPr>
          <a:xfrm>
            <a:off x="516989" y="3447440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#3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48" name="Rectángulo 47"/>
          <p:cNvSpPr/>
          <p:nvPr/>
        </p:nvSpPr>
        <p:spPr>
          <a:xfrm>
            <a:off x="2314846" y="2795489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#4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0" name="Rectángulo 49"/>
          <p:cNvSpPr/>
          <p:nvPr/>
        </p:nvSpPr>
        <p:spPr>
          <a:xfrm>
            <a:off x="6368475" y="3704590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#9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1" name="Rectángulo 50"/>
          <p:cNvSpPr/>
          <p:nvPr/>
        </p:nvSpPr>
        <p:spPr>
          <a:xfrm>
            <a:off x="3737190" y="4012222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#5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2" name="Rectángulo 51"/>
          <p:cNvSpPr/>
          <p:nvPr/>
        </p:nvSpPr>
        <p:spPr>
          <a:xfrm>
            <a:off x="4516446" y="4002932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#6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4" name="Rectángulo 53"/>
          <p:cNvSpPr/>
          <p:nvPr/>
        </p:nvSpPr>
        <p:spPr>
          <a:xfrm>
            <a:off x="5332284" y="3690666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#7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5" name="Rectángulo 54"/>
          <p:cNvSpPr/>
          <p:nvPr/>
        </p:nvSpPr>
        <p:spPr>
          <a:xfrm>
            <a:off x="5865776" y="3880071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#8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7" name="Rectángulo 56"/>
          <p:cNvSpPr/>
          <p:nvPr/>
        </p:nvSpPr>
        <p:spPr>
          <a:xfrm>
            <a:off x="7293240" y="3134834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#10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8" name="Rectángulo 57"/>
          <p:cNvSpPr/>
          <p:nvPr/>
        </p:nvSpPr>
        <p:spPr>
          <a:xfrm>
            <a:off x="8057719" y="3482034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#11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9" name="Rectángulo 58"/>
          <p:cNvSpPr/>
          <p:nvPr/>
        </p:nvSpPr>
        <p:spPr>
          <a:xfrm>
            <a:off x="7436568" y="3997066"/>
            <a:ext cx="768843" cy="55044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#12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60" name="Rectángulo 59"/>
          <p:cNvSpPr/>
          <p:nvPr/>
        </p:nvSpPr>
        <p:spPr>
          <a:xfrm>
            <a:off x="8803665" y="3700386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#13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61" name="Rectángulo 60"/>
          <p:cNvSpPr/>
          <p:nvPr/>
        </p:nvSpPr>
        <p:spPr>
          <a:xfrm>
            <a:off x="9607516" y="3680951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#14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62" name="Rectángulo 61"/>
          <p:cNvSpPr/>
          <p:nvPr/>
        </p:nvSpPr>
        <p:spPr>
          <a:xfrm>
            <a:off x="8817318" y="4349644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#15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63" name="Rectángulo 62"/>
          <p:cNvSpPr/>
          <p:nvPr/>
        </p:nvSpPr>
        <p:spPr>
          <a:xfrm>
            <a:off x="10546669" y="2896529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#17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64" name="Rectángulo 63"/>
          <p:cNvSpPr/>
          <p:nvPr/>
        </p:nvSpPr>
        <p:spPr>
          <a:xfrm>
            <a:off x="11346519" y="2884880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#18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65" name="Rectángulo 64"/>
          <p:cNvSpPr/>
          <p:nvPr/>
        </p:nvSpPr>
        <p:spPr>
          <a:xfrm>
            <a:off x="11346518" y="3561229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#20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69" name="Rectángulo 68"/>
          <p:cNvSpPr/>
          <p:nvPr/>
        </p:nvSpPr>
        <p:spPr>
          <a:xfrm>
            <a:off x="9615706" y="4353878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#16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70" name="Rectángulo 69"/>
          <p:cNvSpPr/>
          <p:nvPr/>
        </p:nvSpPr>
        <p:spPr>
          <a:xfrm>
            <a:off x="10553607" y="3559351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#19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71" name="Rectángulo 70"/>
          <p:cNvSpPr/>
          <p:nvPr/>
        </p:nvSpPr>
        <p:spPr>
          <a:xfrm>
            <a:off x="10570257" y="4263137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#21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72" name="Rectángulo 71"/>
          <p:cNvSpPr/>
          <p:nvPr/>
        </p:nvSpPr>
        <p:spPr>
          <a:xfrm>
            <a:off x="395210" y="5953517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73" name="Rectángulo 72"/>
          <p:cNvSpPr/>
          <p:nvPr/>
        </p:nvSpPr>
        <p:spPr>
          <a:xfrm>
            <a:off x="464966" y="4678087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74" name="Rectángulo 73"/>
          <p:cNvSpPr/>
          <p:nvPr/>
        </p:nvSpPr>
        <p:spPr>
          <a:xfrm>
            <a:off x="1361692" y="4687590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75" name="Rectángulo 74"/>
          <p:cNvSpPr/>
          <p:nvPr/>
        </p:nvSpPr>
        <p:spPr>
          <a:xfrm>
            <a:off x="1579061" y="4959840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76" name="Rectángulo 75"/>
          <p:cNvSpPr/>
          <p:nvPr/>
        </p:nvSpPr>
        <p:spPr>
          <a:xfrm>
            <a:off x="1421869" y="5243949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77" name="Rectángulo 76"/>
          <p:cNvSpPr/>
          <p:nvPr/>
        </p:nvSpPr>
        <p:spPr>
          <a:xfrm>
            <a:off x="1628761" y="4630141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78" name="Rectángulo 77"/>
          <p:cNvSpPr/>
          <p:nvPr/>
        </p:nvSpPr>
        <p:spPr>
          <a:xfrm>
            <a:off x="1331234" y="5945375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79" name="Rectángulo 78"/>
          <p:cNvSpPr/>
          <p:nvPr/>
        </p:nvSpPr>
        <p:spPr>
          <a:xfrm>
            <a:off x="1548603" y="6217625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0" name="Rectángulo 79"/>
          <p:cNvSpPr/>
          <p:nvPr/>
        </p:nvSpPr>
        <p:spPr>
          <a:xfrm>
            <a:off x="1391411" y="6501734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1" name="Rectángulo 80"/>
          <p:cNvSpPr/>
          <p:nvPr/>
        </p:nvSpPr>
        <p:spPr>
          <a:xfrm>
            <a:off x="1598303" y="5887926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2" name="Rectángulo 81"/>
          <p:cNvSpPr/>
          <p:nvPr/>
        </p:nvSpPr>
        <p:spPr>
          <a:xfrm>
            <a:off x="1996277" y="5921505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83" name="Rectángulo 82"/>
          <p:cNvSpPr/>
          <p:nvPr/>
        </p:nvSpPr>
        <p:spPr>
          <a:xfrm>
            <a:off x="2066033" y="4646075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84" name="Rectángulo 83"/>
          <p:cNvSpPr/>
          <p:nvPr/>
        </p:nvSpPr>
        <p:spPr>
          <a:xfrm>
            <a:off x="2962759" y="4655578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5" name="Rectángulo 84"/>
          <p:cNvSpPr/>
          <p:nvPr/>
        </p:nvSpPr>
        <p:spPr>
          <a:xfrm>
            <a:off x="3180128" y="4927828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6" name="Rectángulo 85"/>
          <p:cNvSpPr/>
          <p:nvPr/>
        </p:nvSpPr>
        <p:spPr>
          <a:xfrm>
            <a:off x="3022936" y="5211937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7" name="Rectángulo 86"/>
          <p:cNvSpPr/>
          <p:nvPr/>
        </p:nvSpPr>
        <p:spPr>
          <a:xfrm>
            <a:off x="3229828" y="4598129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8" name="Rectángulo 87"/>
          <p:cNvSpPr/>
          <p:nvPr/>
        </p:nvSpPr>
        <p:spPr>
          <a:xfrm>
            <a:off x="2932301" y="5913363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9" name="Rectángulo 88"/>
          <p:cNvSpPr/>
          <p:nvPr/>
        </p:nvSpPr>
        <p:spPr>
          <a:xfrm>
            <a:off x="3149670" y="6185613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90" name="Rectángulo 89"/>
          <p:cNvSpPr/>
          <p:nvPr/>
        </p:nvSpPr>
        <p:spPr>
          <a:xfrm>
            <a:off x="2992478" y="6469722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91" name="Rectángulo 90"/>
          <p:cNvSpPr/>
          <p:nvPr/>
        </p:nvSpPr>
        <p:spPr>
          <a:xfrm>
            <a:off x="3199370" y="5855914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2" name="Rectángulo 101"/>
          <p:cNvSpPr/>
          <p:nvPr/>
        </p:nvSpPr>
        <p:spPr>
          <a:xfrm>
            <a:off x="3691384" y="5931008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03" name="Rectángulo 102"/>
          <p:cNvSpPr/>
          <p:nvPr/>
        </p:nvSpPr>
        <p:spPr>
          <a:xfrm>
            <a:off x="3761140" y="4655578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04" name="Rectángulo 103"/>
          <p:cNvSpPr/>
          <p:nvPr/>
        </p:nvSpPr>
        <p:spPr>
          <a:xfrm>
            <a:off x="4657866" y="4665081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5" name="Rectángulo 104"/>
          <p:cNvSpPr/>
          <p:nvPr/>
        </p:nvSpPr>
        <p:spPr>
          <a:xfrm>
            <a:off x="4875235" y="4937331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6" name="Rectángulo 105"/>
          <p:cNvSpPr/>
          <p:nvPr/>
        </p:nvSpPr>
        <p:spPr>
          <a:xfrm>
            <a:off x="4718043" y="5221440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7" name="Rectángulo 106"/>
          <p:cNvSpPr/>
          <p:nvPr/>
        </p:nvSpPr>
        <p:spPr>
          <a:xfrm>
            <a:off x="4924935" y="4607632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8" name="Rectángulo 107"/>
          <p:cNvSpPr/>
          <p:nvPr/>
        </p:nvSpPr>
        <p:spPr>
          <a:xfrm>
            <a:off x="4627408" y="5922866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9" name="Rectángulo 108"/>
          <p:cNvSpPr/>
          <p:nvPr/>
        </p:nvSpPr>
        <p:spPr>
          <a:xfrm>
            <a:off x="4844777" y="6195116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0" name="Rectángulo 109"/>
          <p:cNvSpPr/>
          <p:nvPr/>
        </p:nvSpPr>
        <p:spPr>
          <a:xfrm>
            <a:off x="4687585" y="6479225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1" name="Rectángulo 110"/>
          <p:cNvSpPr/>
          <p:nvPr/>
        </p:nvSpPr>
        <p:spPr>
          <a:xfrm>
            <a:off x="4894477" y="5865417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2" name="Rectángulo 111"/>
          <p:cNvSpPr/>
          <p:nvPr/>
        </p:nvSpPr>
        <p:spPr>
          <a:xfrm>
            <a:off x="5466201" y="5955102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13" name="Rectángulo 112"/>
          <p:cNvSpPr/>
          <p:nvPr/>
        </p:nvSpPr>
        <p:spPr>
          <a:xfrm>
            <a:off x="5535957" y="4679672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14" name="Rectángulo 113"/>
          <p:cNvSpPr/>
          <p:nvPr/>
        </p:nvSpPr>
        <p:spPr>
          <a:xfrm>
            <a:off x="6432683" y="4689175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5" name="Rectángulo 114"/>
          <p:cNvSpPr/>
          <p:nvPr/>
        </p:nvSpPr>
        <p:spPr>
          <a:xfrm>
            <a:off x="6650052" y="4961425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6" name="Rectángulo 115"/>
          <p:cNvSpPr/>
          <p:nvPr/>
        </p:nvSpPr>
        <p:spPr>
          <a:xfrm>
            <a:off x="6492860" y="5245534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7" name="Rectángulo 116"/>
          <p:cNvSpPr/>
          <p:nvPr/>
        </p:nvSpPr>
        <p:spPr>
          <a:xfrm>
            <a:off x="6699752" y="4631726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8" name="Rectángulo 117"/>
          <p:cNvSpPr/>
          <p:nvPr/>
        </p:nvSpPr>
        <p:spPr>
          <a:xfrm>
            <a:off x="6402225" y="5946960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9" name="Rectángulo 118"/>
          <p:cNvSpPr/>
          <p:nvPr/>
        </p:nvSpPr>
        <p:spPr>
          <a:xfrm>
            <a:off x="6619594" y="6219210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0" name="Rectángulo 119"/>
          <p:cNvSpPr/>
          <p:nvPr/>
        </p:nvSpPr>
        <p:spPr>
          <a:xfrm>
            <a:off x="6462402" y="6503319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1" name="Rectángulo 120"/>
          <p:cNvSpPr/>
          <p:nvPr/>
        </p:nvSpPr>
        <p:spPr>
          <a:xfrm>
            <a:off x="6669294" y="5889511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2" name="Rectángulo 121"/>
          <p:cNvSpPr/>
          <p:nvPr/>
        </p:nvSpPr>
        <p:spPr>
          <a:xfrm>
            <a:off x="7168370" y="6090079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23" name="Rectángulo 122"/>
          <p:cNvSpPr/>
          <p:nvPr/>
        </p:nvSpPr>
        <p:spPr>
          <a:xfrm>
            <a:off x="7236788" y="5155456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24" name="Rectángulo 123"/>
          <p:cNvSpPr/>
          <p:nvPr/>
        </p:nvSpPr>
        <p:spPr>
          <a:xfrm>
            <a:off x="8133514" y="5164959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5" name="Rectángulo 124"/>
          <p:cNvSpPr/>
          <p:nvPr/>
        </p:nvSpPr>
        <p:spPr>
          <a:xfrm>
            <a:off x="8350883" y="5437209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6" name="Rectángulo 125"/>
          <p:cNvSpPr/>
          <p:nvPr/>
        </p:nvSpPr>
        <p:spPr>
          <a:xfrm>
            <a:off x="8193691" y="5721318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7" name="Rectángulo 126"/>
          <p:cNvSpPr/>
          <p:nvPr/>
        </p:nvSpPr>
        <p:spPr>
          <a:xfrm>
            <a:off x="8400583" y="5107510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8" name="Rectángulo 127"/>
          <p:cNvSpPr/>
          <p:nvPr/>
        </p:nvSpPr>
        <p:spPr>
          <a:xfrm>
            <a:off x="8104394" y="6081937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9" name="Rectángulo 128"/>
          <p:cNvSpPr/>
          <p:nvPr/>
        </p:nvSpPr>
        <p:spPr>
          <a:xfrm>
            <a:off x="8321763" y="6354187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30" name="Rectángulo 129"/>
          <p:cNvSpPr/>
          <p:nvPr/>
        </p:nvSpPr>
        <p:spPr>
          <a:xfrm>
            <a:off x="8164571" y="6638296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31" name="Rectángulo 130"/>
          <p:cNvSpPr/>
          <p:nvPr/>
        </p:nvSpPr>
        <p:spPr>
          <a:xfrm>
            <a:off x="8371463" y="6024488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42" name="Rectángulo 141"/>
          <p:cNvSpPr/>
          <p:nvPr/>
        </p:nvSpPr>
        <p:spPr>
          <a:xfrm>
            <a:off x="8954971" y="6022476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43" name="Rectángulo 142"/>
          <p:cNvSpPr/>
          <p:nvPr/>
        </p:nvSpPr>
        <p:spPr>
          <a:xfrm>
            <a:off x="9012640" y="5087993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44" name="Rectángulo 143"/>
          <p:cNvSpPr/>
          <p:nvPr/>
        </p:nvSpPr>
        <p:spPr>
          <a:xfrm>
            <a:off x="9909366" y="5097496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45" name="Rectángulo 144"/>
          <p:cNvSpPr/>
          <p:nvPr/>
        </p:nvSpPr>
        <p:spPr>
          <a:xfrm>
            <a:off x="10126735" y="5369746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46" name="Rectángulo 145"/>
          <p:cNvSpPr/>
          <p:nvPr/>
        </p:nvSpPr>
        <p:spPr>
          <a:xfrm>
            <a:off x="9969543" y="5653855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47" name="Rectángulo 146"/>
          <p:cNvSpPr/>
          <p:nvPr/>
        </p:nvSpPr>
        <p:spPr>
          <a:xfrm>
            <a:off x="10176435" y="5040047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48" name="Rectángulo 147"/>
          <p:cNvSpPr/>
          <p:nvPr/>
        </p:nvSpPr>
        <p:spPr>
          <a:xfrm>
            <a:off x="9890995" y="6014334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49" name="Rectángulo 148"/>
          <p:cNvSpPr/>
          <p:nvPr/>
        </p:nvSpPr>
        <p:spPr>
          <a:xfrm>
            <a:off x="10108364" y="6286584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50" name="Rectángulo 149"/>
          <p:cNvSpPr/>
          <p:nvPr/>
        </p:nvSpPr>
        <p:spPr>
          <a:xfrm>
            <a:off x="9951172" y="6570693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51" name="Rectángulo 150"/>
          <p:cNvSpPr/>
          <p:nvPr/>
        </p:nvSpPr>
        <p:spPr>
          <a:xfrm>
            <a:off x="10158064" y="5956885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52" name="Rectángulo 151"/>
          <p:cNvSpPr/>
          <p:nvPr/>
        </p:nvSpPr>
        <p:spPr>
          <a:xfrm>
            <a:off x="10594525" y="5987731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53" name="Rectángulo 152"/>
          <p:cNvSpPr/>
          <p:nvPr/>
        </p:nvSpPr>
        <p:spPr>
          <a:xfrm>
            <a:off x="10652194" y="5053248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54" name="Rectángulo 153"/>
          <p:cNvSpPr/>
          <p:nvPr/>
        </p:nvSpPr>
        <p:spPr>
          <a:xfrm>
            <a:off x="11548920" y="5062751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55" name="Rectángulo 154"/>
          <p:cNvSpPr/>
          <p:nvPr/>
        </p:nvSpPr>
        <p:spPr>
          <a:xfrm>
            <a:off x="11766289" y="5335001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56" name="Rectángulo 155"/>
          <p:cNvSpPr/>
          <p:nvPr/>
        </p:nvSpPr>
        <p:spPr>
          <a:xfrm>
            <a:off x="11609097" y="5619110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57" name="Rectángulo 156"/>
          <p:cNvSpPr/>
          <p:nvPr/>
        </p:nvSpPr>
        <p:spPr>
          <a:xfrm>
            <a:off x="11815989" y="5005302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58" name="Rectángulo 157"/>
          <p:cNvSpPr/>
          <p:nvPr/>
        </p:nvSpPr>
        <p:spPr>
          <a:xfrm>
            <a:off x="11530549" y="5979589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59" name="Rectángulo 158"/>
          <p:cNvSpPr/>
          <p:nvPr/>
        </p:nvSpPr>
        <p:spPr>
          <a:xfrm>
            <a:off x="11747918" y="6251839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60" name="Rectángulo 159"/>
          <p:cNvSpPr/>
          <p:nvPr/>
        </p:nvSpPr>
        <p:spPr>
          <a:xfrm>
            <a:off x="11590726" y="6535948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61" name="Rectángulo 160"/>
          <p:cNvSpPr/>
          <p:nvPr/>
        </p:nvSpPr>
        <p:spPr>
          <a:xfrm>
            <a:off x="11797618" y="5922140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32" name="CuadroTexto 131"/>
          <p:cNvSpPr txBox="1"/>
          <p:nvPr/>
        </p:nvSpPr>
        <p:spPr>
          <a:xfrm>
            <a:off x="8651335" y="723150"/>
            <a:ext cx="1829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DESPLIEGUE PRO-PIL &amp; PILOTAJE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133" name="CuadroTexto 132"/>
          <p:cNvSpPr txBox="1"/>
          <p:nvPr/>
        </p:nvSpPr>
        <p:spPr>
          <a:xfrm>
            <a:off x="8647160" y="1330633"/>
            <a:ext cx="200503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Roll-backs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Despliegues Manuales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Especificaciones erróneas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Errores desarrollo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Funcionalidades no aceptadas por usuarios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Múltiples transferencias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4" name="CuadroTexto 133"/>
          <p:cNvSpPr txBox="1"/>
          <p:nvPr/>
        </p:nvSpPr>
        <p:spPr>
          <a:xfrm>
            <a:off x="10472712" y="1290162"/>
            <a:ext cx="172065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Roll-backs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Despliegues Manuales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Especificaciones erróneas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Múltiples transferencias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5" name="CuadroTexto 134"/>
          <p:cNvSpPr txBox="1"/>
          <p:nvPr/>
        </p:nvSpPr>
        <p:spPr>
          <a:xfrm>
            <a:off x="10352099" y="795803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DESPLIEGUE PRO</a:t>
            </a:r>
            <a:endParaRPr lang="es-E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04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23329" y="-12222"/>
            <a:ext cx="10084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 smtClean="0">
                <a:solidFill>
                  <a:schemeClr val="accent2">
                    <a:lumMod val="50000"/>
                  </a:schemeClr>
                </a:solidFill>
              </a:rPr>
              <a:t>Value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2">
                    <a:lumMod val="50000"/>
                  </a:schemeClr>
                </a:solidFill>
              </a:rPr>
              <a:t>Stream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2">
                    <a:lumMod val="50000"/>
                  </a:schemeClr>
                </a:solidFill>
              </a:rPr>
              <a:t>Mapping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 (VSM) </a:t>
            </a:r>
            <a:r>
              <a:rPr lang="es-ES" sz="2400" b="1" dirty="0" err="1" smtClean="0">
                <a:solidFill>
                  <a:schemeClr val="accent2">
                    <a:lumMod val="50000"/>
                  </a:schemeClr>
                </a:solidFill>
              </a:rPr>
              <a:t>DevOps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 – OPCIÓN #2</a:t>
            </a:r>
            <a:endParaRPr lang="es-E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316791" y="725470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redondeado 5"/>
          <p:cNvSpPr/>
          <p:nvPr/>
        </p:nvSpPr>
        <p:spPr>
          <a:xfrm>
            <a:off x="10475349" y="718884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redondeado 6"/>
          <p:cNvSpPr/>
          <p:nvPr/>
        </p:nvSpPr>
        <p:spPr>
          <a:xfrm>
            <a:off x="2009884" y="725470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redondeado 7"/>
          <p:cNvSpPr/>
          <p:nvPr/>
        </p:nvSpPr>
        <p:spPr>
          <a:xfrm>
            <a:off x="3702977" y="725470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redondeado 8"/>
          <p:cNvSpPr/>
          <p:nvPr/>
        </p:nvSpPr>
        <p:spPr>
          <a:xfrm>
            <a:off x="5396070" y="725470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redondeado 9"/>
          <p:cNvSpPr/>
          <p:nvPr/>
        </p:nvSpPr>
        <p:spPr>
          <a:xfrm>
            <a:off x="7089163" y="725470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redondeado 10"/>
          <p:cNvSpPr/>
          <p:nvPr/>
        </p:nvSpPr>
        <p:spPr>
          <a:xfrm>
            <a:off x="8782256" y="725470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/>
          <p:cNvSpPr txBox="1"/>
          <p:nvPr/>
        </p:nvSpPr>
        <p:spPr>
          <a:xfrm>
            <a:off x="220611" y="735106"/>
            <a:ext cx="1668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REQUISITO DE FUNCIONALIDADES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815090" y="842828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ANÁLISIS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788181" y="842828"/>
            <a:ext cx="13880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APROBACIÓN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416044" y="735106"/>
            <a:ext cx="1550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DEFINICIÓN &amp; DISEÑO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6869066" y="842828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DESARROLLO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8671252" y="735106"/>
            <a:ext cx="1829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TESTING &amp; VALIDACIÓN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10352366" y="842828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DESPLIEGUE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232154" y="1296649"/>
            <a:ext cx="16569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E-MAIL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Múltiples transferencias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1862966" y="1296649"/>
            <a:ext cx="18746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E-mail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Especificaciones erróneas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Documentos largos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Multiples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transferencias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3605027" y="1296649"/>
            <a:ext cx="17034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Reuniones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Esperas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Múltiples transferencias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5320888" y="1296649"/>
            <a:ext cx="1689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Funcionalidades extra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Documentación extra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Multiples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transferencias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7000245" y="1296649"/>
            <a:ext cx="19423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Entorno de desarrollo lento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Múltiples transferencias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Retrabajos</a:t>
            </a:r>
            <a:endParaRPr lang="es-E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Especificaciones erróneas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Equipo distribuido (no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co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-localizado)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Cambio de tareas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Despliegue de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Testing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manual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8738859" y="1296649"/>
            <a:ext cx="177803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Cumplimiento normativa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No aceptación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Tests</a:t>
            </a: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 o Datos que alimentan al 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Test 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equivocados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Testing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Manual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Bugs y Errores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Vulnerabilidades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Múltiples transferencias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10456650" y="1296091"/>
            <a:ext cx="182574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Roll-backs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Despliegues Manuales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Especificaciones erróneas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Múltiples transferencias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3" name="Conector recto 2"/>
          <p:cNvCxnSpPr/>
          <p:nvPr/>
        </p:nvCxnSpPr>
        <p:spPr>
          <a:xfrm>
            <a:off x="1944568" y="1301375"/>
            <a:ext cx="0" cy="4644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Flecha izquierda y derecha 28"/>
          <p:cNvSpPr/>
          <p:nvPr/>
        </p:nvSpPr>
        <p:spPr>
          <a:xfrm>
            <a:off x="1774428" y="898749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5" name="Flecha izquierda y derecha 34"/>
          <p:cNvSpPr/>
          <p:nvPr/>
        </p:nvSpPr>
        <p:spPr>
          <a:xfrm>
            <a:off x="3430689" y="898749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7" name="Flecha izquierda y derecha 36"/>
          <p:cNvSpPr/>
          <p:nvPr/>
        </p:nvSpPr>
        <p:spPr>
          <a:xfrm>
            <a:off x="5150747" y="898749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8" name="Flecha izquierda y derecha 37"/>
          <p:cNvSpPr/>
          <p:nvPr/>
        </p:nvSpPr>
        <p:spPr>
          <a:xfrm>
            <a:off x="6879263" y="898749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9" name="Flecha izquierda y derecha 38"/>
          <p:cNvSpPr/>
          <p:nvPr/>
        </p:nvSpPr>
        <p:spPr>
          <a:xfrm>
            <a:off x="8514483" y="898749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0" name="Flecha izquierda y derecha 39"/>
          <p:cNvSpPr/>
          <p:nvPr/>
        </p:nvSpPr>
        <p:spPr>
          <a:xfrm>
            <a:off x="10257607" y="898749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41" name="Conector recto 40"/>
          <p:cNvCxnSpPr/>
          <p:nvPr/>
        </p:nvCxnSpPr>
        <p:spPr>
          <a:xfrm>
            <a:off x="3640549" y="1301375"/>
            <a:ext cx="0" cy="4644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5320887" y="1301375"/>
            <a:ext cx="0" cy="4644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7049403" y="1301375"/>
            <a:ext cx="0" cy="4644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8728134" y="1301375"/>
            <a:ext cx="0" cy="4644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10427747" y="1301375"/>
            <a:ext cx="0" cy="4644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Rectángulo 33"/>
          <p:cNvSpPr/>
          <p:nvPr/>
        </p:nvSpPr>
        <p:spPr>
          <a:xfrm>
            <a:off x="163354" y="2376546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46" name="Rectángulo 45"/>
          <p:cNvSpPr/>
          <p:nvPr/>
        </p:nvSpPr>
        <p:spPr>
          <a:xfrm>
            <a:off x="982184" y="2681644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#2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47" name="Rectángulo 46"/>
          <p:cNvSpPr/>
          <p:nvPr/>
        </p:nvSpPr>
        <p:spPr>
          <a:xfrm>
            <a:off x="516989" y="3447440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#3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48" name="Rectángulo 47"/>
          <p:cNvSpPr/>
          <p:nvPr/>
        </p:nvSpPr>
        <p:spPr>
          <a:xfrm>
            <a:off x="2314846" y="2795489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#4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0" name="Rectángulo 49"/>
          <p:cNvSpPr/>
          <p:nvPr/>
        </p:nvSpPr>
        <p:spPr>
          <a:xfrm>
            <a:off x="5818601" y="3561229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#9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1" name="Rectángulo 50"/>
          <p:cNvSpPr/>
          <p:nvPr/>
        </p:nvSpPr>
        <p:spPr>
          <a:xfrm>
            <a:off x="3723959" y="2591431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#5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2" name="Rectángulo 51"/>
          <p:cNvSpPr/>
          <p:nvPr/>
        </p:nvSpPr>
        <p:spPr>
          <a:xfrm>
            <a:off x="4542575" y="2591431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#6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4" name="Rectángulo 53"/>
          <p:cNvSpPr/>
          <p:nvPr/>
        </p:nvSpPr>
        <p:spPr>
          <a:xfrm>
            <a:off x="5397329" y="2812729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#7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5" name="Rectángulo 54"/>
          <p:cNvSpPr/>
          <p:nvPr/>
        </p:nvSpPr>
        <p:spPr>
          <a:xfrm>
            <a:off x="6178961" y="2821596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#8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7" name="Rectángulo 56"/>
          <p:cNvSpPr/>
          <p:nvPr/>
        </p:nvSpPr>
        <p:spPr>
          <a:xfrm>
            <a:off x="7099092" y="3953235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#10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8" name="Rectángulo 57"/>
          <p:cNvSpPr/>
          <p:nvPr/>
        </p:nvSpPr>
        <p:spPr>
          <a:xfrm>
            <a:off x="7918443" y="3953077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#11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9" name="Rectángulo 58"/>
          <p:cNvSpPr/>
          <p:nvPr/>
        </p:nvSpPr>
        <p:spPr>
          <a:xfrm>
            <a:off x="7582040" y="4257809"/>
            <a:ext cx="772671" cy="41852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#12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60" name="Rectángulo 59"/>
          <p:cNvSpPr/>
          <p:nvPr/>
        </p:nvSpPr>
        <p:spPr>
          <a:xfrm>
            <a:off x="8803665" y="3700386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#13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61" name="Rectángulo 60"/>
          <p:cNvSpPr/>
          <p:nvPr/>
        </p:nvSpPr>
        <p:spPr>
          <a:xfrm>
            <a:off x="9607516" y="3680951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#14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62" name="Rectángulo 61"/>
          <p:cNvSpPr/>
          <p:nvPr/>
        </p:nvSpPr>
        <p:spPr>
          <a:xfrm>
            <a:off x="8817318" y="4349644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#15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63" name="Rectángulo 62"/>
          <p:cNvSpPr/>
          <p:nvPr/>
        </p:nvSpPr>
        <p:spPr>
          <a:xfrm>
            <a:off x="10546669" y="2896529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#17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64" name="Rectángulo 63"/>
          <p:cNvSpPr/>
          <p:nvPr/>
        </p:nvSpPr>
        <p:spPr>
          <a:xfrm>
            <a:off x="11346519" y="2884880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#18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65" name="Rectángulo 64"/>
          <p:cNvSpPr/>
          <p:nvPr/>
        </p:nvSpPr>
        <p:spPr>
          <a:xfrm>
            <a:off x="11346518" y="3561229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#20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69" name="Rectángulo 68"/>
          <p:cNvSpPr/>
          <p:nvPr/>
        </p:nvSpPr>
        <p:spPr>
          <a:xfrm>
            <a:off x="9615706" y="4353878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#16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70" name="Rectángulo 69"/>
          <p:cNvSpPr/>
          <p:nvPr/>
        </p:nvSpPr>
        <p:spPr>
          <a:xfrm>
            <a:off x="10553607" y="3559351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#19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71" name="Rectángulo 70"/>
          <p:cNvSpPr/>
          <p:nvPr/>
        </p:nvSpPr>
        <p:spPr>
          <a:xfrm>
            <a:off x="10570257" y="4263137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#21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72" name="Rectángulo 71"/>
          <p:cNvSpPr/>
          <p:nvPr/>
        </p:nvSpPr>
        <p:spPr>
          <a:xfrm>
            <a:off x="395210" y="5953517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73" name="Rectángulo 72"/>
          <p:cNvSpPr/>
          <p:nvPr/>
        </p:nvSpPr>
        <p:spPr>
          <a:xfrm>
            <a:off x="464966" y="4678087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74" name="Rectángulo 73"/>
          <p:cNvSpPr/>
          <p:nvPr/>
        </p:nvSpPr>
        <p:spPr>
          <a:xfrm>
            <a:off x="1361692" y="4687590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75" name="Rectángulo 74"/>
          <p:cNvSpPr/>
          <p:nvPr/>
        </p:nvSpPr>
        <p:spPr>
          <a:xfrm>
            <a:off x="1579061" y="4959840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76" name="Rectángulo 75"/>
          <p:cNvSpPr/>
          <p:nvPr/>
        </p:nvSpPr>
        <p:spPr>
          <a:xfrm>
            <a:off x="1421869" y="5243949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77" name="Rectángulo 76"/>
          <p:cNvSpPr/>
          <p:nvPr/>
        </p:nvSpPr>
        <p:spPr>
          <a:xfrm>
            <a:off x="1628761" y="4630141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78" name="Rectángulo 77"/>
          <p:cNvSpPr/>
          <p:nvPr/>
        </p:nvSpPr>
        <p:spPr>
          <a:xfrm>
            <a:off x="1331234" y="5945375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79" name="Rectángulo 78"/>
          <p:cNvSpPr/>
          <p:nvPr/>
        </p:nvSpPr>
        <p:spPr>
          <a:xfrm>
            <a:off x="1548603" y="6217625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0" name="Rectángulo 79"/>
          <p:cNvSpPr/>
          <p:nvPr/>
        </p:nvSpPr>
        <p:spPr>
          <a:xfrm>
            <a:off x="1391411" y="6501734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1" name="Rectángulo 80"/>
          <p:cNvSpPr/>
          <p:nvPr/>
        </p:nvSpPr>
        <p:spPr>
          <a:xfrm>
            <a:off x="1598303" y="5887926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2" name="Rectángulo 81"/>
          <p:cNvSpPr/>
          <p:nvPr/>
        </p:nvSpPr>
        <p:spPr>
          <a:xfrm>
            <a:off x="1996277" y="5921505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83" name="Rectángulo 82"/>
          <p:cNvSpPr/>
          <p:nvPr/>
        </p:nvSpPr>
        <p:spPr>
          <a:xfrm>
            <a:off x="2066033" y="4646075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84" name="Rectángulo 83"/>
          <p:cNvSpPr/>
          <p:nvPr/>
        </p:nvSpPr>
        <p:spPr>
          <a:xfrm>
            <a:off x="2962759" y="4655578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5" name="Rectángulo 84"/>
          <p:cNvSpPr/>
          <p:nvPr/>
        </p:nvSpPr>
        <p:spPr>
          <a:xfrm>
            <a:off x="3180128" y="4927828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6" name="Rectángulo 85"/>
          <p:cNvSpPr/>
          <p:nvPr/>
        </p:nvSpPr>
        <p:spPr>
          <a:xfrm>
            <a:off x="3022936" y="5211937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7" name="Rectángulo 86"/>
          <p:cNvSpPr/>
          <p:nvPr/>
        </p:nvSpPr>
        <p:spPr>
          <a:xfrm>
            <a:off x="3229828" y="4598129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8" name="Rectángulo 87"/>
          <p:cNvSpPr/>
          <p:nvPr/>
        </p:nvSpPr>
        <p:spPr>
          <a:xfrm>
            <a:off x="2932301" y="5913363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9" name="Rectángulo 88"/>
          <p:cNvSpPr/>
          <p:nvPr/>
        </p:nvSpPr>
        <p:spPr>
          <a:xfrm>
            <a:off x="3149670" y="6185613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90" name="Rectángulo 89"/>
          <p:cNvSpPr/>
          <p:nvPr/>
        </p:nvSpPr>
        <p:spPr>
          <a:xfrm>
            <a:off x="2992478" y="6469722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91" name="Rectángulo 90"/>
          <p:cNvSpPr/>
          <p:nvPr/>
        </p:nvSpPr>
        <p:spPr>
          <a:xfrm>
            <a:off x="3199370" y="5855914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2" name="Rectángulo 101"/>
          <p:cNvSpPr/>
          <p:nvPr/>
        </p:nvSpPr>
        <p:spPr>
          <a:xfrm>
            <a:off x="3691384" y="5931008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03" name="Rectángulo 102"/>
          <p:cNvSpPr/>
          <p:nvPr/>
        </p:nvSpPr>
        <p:spPr>
          <a:xfrm>
            <a:off x="3761140" y="4655578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04" name="Rectángulo 103"/>
          <p:cNvSpPr/>
          <p:nvPr/>
        </p:nvSpPr>
        <p:spPr>
          <a:xfrm>
            <a:off x="4657866" y="4665081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5" name="Rectángulo 104"/>
          <p:cNvSpPr/>
          <p:nvPr/>
        </p:nvSpPr>
        <p:spPr>
          <a:xfrm>
            <a:off x="4875235" y="4937331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6" name="Rectángulo 105"/>
          <p:cNvSpPr/>
          <p:nvPr/>
        </p:nvSpPr>
        <p:spPr>
          <a:xfrm>
            <a:off x="4718043" y="5221440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7" name="Rectángulo 106"/>
          <p:cNvSpPr/>
          <p:nvPr/>
        </p:nvSpPr>
        <p:spPr>
          <a:xfrm>
            <a:off x="4924935" y="4607632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8" name="Rectángulo 107"/>
          <p:cNvSpPr/>
          <p:nvPr/>
        </p:nvSpPr>
        <p:spPr>
          <a:xfrm>
            <a:off x="4627408" y="5922866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9" name="Rectángulo 108"/>
          <p:cNvSpPr/>
          <p:nvPr/>
        </p:nvSpPr>
        <p:spPr>
          <a:xfrm>
            <a:off x="4844777" y="6195116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0" name="Rectángulo 109"/>
          <p:cNvSpPr/>
          <p:nvPr/>
        </p:nvSpPr>
        <p:spPr>
          <a:xfrm>
            <a:off x="4687585" y="6479225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1" name="Rectángulo 110"/>
          <p:cNvSpPr/>
          <p:nvPr/>
        </p:nvSpPr>
        <p:spPr>
          <a:xfrm>
            <a:off x="4894477" y="5865417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2" name="Rectángulo 111"/>
          <p:cNvSpPr/>
          <p:nvPr/>
        </p:nvSpPr>
        <p:spPr>
          <a:xfrm>
            <a:off x="5466201" y="5955102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13" name="Rectángulo 112"/>
          <p:cNvSpPr/>
          <p:nvPr/>
        </p:nvSpPr>
        <p:spPr>
          <a:xfrm>
            <a:off x="5535957" y="4679672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14" name="Rectángulo 113"/>
          <p:cNvSpPr/>
          <p:nvPr/>
        </p:nvSpPr>
        <p:spPr>
          <a:xfrm>
            <a:off x="6432683" y="4689175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5" name="Rectángulo 114"/>
          <p:cNvSpPr/>
          <p:nvPr/>
        </p:nvSpPr>
        <p:spPr>
          <a:xfrm>
            <a:off x="6650052" y="4961425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6" name="Rectángulo 115"/>
          <p:cNvSpPr/>
          <p:nvPr/>
        </p:nvSpPr>
        <p:spPr>
          <a:xfrm>
            <a:off x="6492860" y="5245534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7" name="Rectángulo 116"/>
          <p:cNvSpPr/>
          <p:nvPr/>
        </p:nvSpPr>
        <p:spPr>
          <a:xfrm>
            <a:off x="6699752" y="4631726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8" name="Rectángulo 117"/>
          <p:cNvSpPr/>
          <p:nvPr/>
        </p:nvSpPr>
        <p:spPr>
          <a:xfrm>
            <a:off x="6402225" y="5946960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9" name="Rectángulo 118"/>
          <p:cNvSpPr/>
          <p:nvPr/>
        </p:nvSpPr>
        <p:spPr>
          <a:xfrm>
            <a:off x="6619594" y="6219210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0" name="Rectángulo 119"/>
          <p:cNvSpPr/>
          <p:nvPr/>
        </p:nvSpPr>
        <p:spPr>
          <a:xfrm>
            <a:off x="6462402" y="6503319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1" name="Rectángulo 120"/>
          <p:cNvSpPr/>
          <p:nvPr/>
        </p:nvSpPr>
        <p:spPr>
          <a:xfrm>
            <a:off x="6669294" y="5889511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2" name="Rectángulo 121"/>
          <p:cNvSpPr/>
          <p:nvPr/>
        </p:nvSpPr>
        <p:spPr>
          <a:xfrm>
            <a:off x="7168370" y="6090079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23" name="Rectángulo 122"/>
          <p:cNvSpPr/>
          <p:nvPr/>
        </p:nvSpPr>
        <p:spPr>
          <a:xfrm>
            <a:off x="7236788" y="5155456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24" name="Rectángulo 123"/>
          <p:cNvSpPr/>
          <p:nvPr/>
        </p:nvSpPr>
        <p:spPr>
          <a:xfrm>
            <a:off x="8133514" y="5164959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5" name="Rectángulo 124"/>
          <p:cNvSpPr/>
          <p:nvPr/>
        </p:nvSpPr>
        <p:spPr>
          <a:xfrm>
            <a:off x="8350883" y="5437209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6" name="Rectángulo 125"/>
          <p:cNvSpPr/>
          <p:nvPr/>
        </p:nvSpPr>
        <p:spPr>
          <a:xfrm>
            <a:off x="8193691" y="5721318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7" name="Rectángulo 126"/>
          <p:cNvSpPr/>
          <p:nvPr/>
        </p:nvSpPr>
        <p:spPr>
          <a:xfrm>
            <a:off x="8400583" y="5107510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8" name="Rectángulo 127"/>
          <p:cNvSpPr/>
          <p:nvPr/>
        </p:nvSpPr>
        <p:spPr>
          <a:xfrm>
            <a:off x="8104394" y="6081937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9" name="Rectángulo 128"/>
          <p:cNvSpPr/>
          <p:nvPr/>
        </p:nvSpPr>
        <p:spPr>
          <a:xfrm>
            <a:off x="8321763" y="6354187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30" name="Rectángulo 129"/>
          <p:cNvSpPr/>
          <p:nvPr/>
        </p:nvSpPr>
        <p:spPr>
          <a:xfrm>
            <a:off x="8164571" y="6638296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31" name="Rectángulo 130"/>
          <p:cNvSpPr/>
          <p:nvPr/>
        </p:nvSpPr>
        <p:spPr>
          <a:xfrm>
            <a:off x="8371463" y="6024488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42" name="Rectángulo 141"/>
          <p:cNvSpPr/>
          <p:nvPr/>
        </p:nvSpPr>
        <p:spPr>
          <a:xfrm>
            <a:off x="8954971" y="6022476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43" name="Rectángulo 142"/>
          <p:cNvSpPr/>
          <p:nvPr/>
        </p:nvSpPr>
        <p:spPr>
          <a:xfrm>
            <a:off x="9012640" y="5087993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44" name="Rectángulo 143"/>
          <p:cNvSpPr/>
          <p:nvPr/>
        </p:nvSpPr>
        <p:spPr>
          <a:xfrm>
            <a:off x="9909366" y="5097496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45" name="Rectángulo 144"/>
          <p:cNvSpPr/>
          <p:nvPr/>
        </p:nvSpPr>
        <p:spPr>
          <a:xfrm>
            <a:off x="10126735" y="5369746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46" name="Rectángulo 145"/>
          <p:cNvSpPr/>
          <p:nvPr/>
        </p:nvSpPr>
        <p:spPr>
          <a:xfrm>
            <a:off x="9969543" y="5653855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47" name="Rectángulo 146"/>
          <p:cNvSpPr/>
          <p:nvPr/>
        </p:nvSpPr>
        <p:spPr>
          <a:xfrm>
            <a:off x="10176435" y="5040047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48" name="Rectángulo 147"/>
          <p:cNvSpPr/>
          <p:nvPr/>
        </p:nvSpPr>
        <p:spPr>
          <a:xfrm>
            <a:off x="9890995" y="6014334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49" name="Rectángulo 148"/>
          <p:cNvSpPr/>
          <p:nvPr/>
        </p:nvSpPr>
        <p:spPr>
          <a:xfrm>
            <a:off x="10108364" y="6286584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50" name="Rectángulo 149"/>
          <p:cNvSpPr/>
          <p:nvPr/>
        </p:nvSpPr>
        <p:spPr>
          <a:xfrm>
            <a:off x="9951172" y="6570693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51" name="Rectángulo 150"/>
          <p:cNvSpPr/>
          <p:nvPr/>
        </p:nvSpPr>
        <p:spPr>
          <a:xfrm>
            <a:off x="10158064" y="5956885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52" name="Rectángulo 151"/>
          <p:cNvSpPr/>
          <p:nvPr/>
        </p:nvSpPr>
        <p:spPr>
          <a:xfrm>
            <a:off x="10594525" y="5987731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53" name="Rectángulo 152"/>
          <p:cNvSpPr/>
          <p:nvPr/>
        </p:nvSpPr>
        <p:spPr>
          <a:xfrm>
            <a:off x="10652194" y="5053248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54" name="Rectángulo 153"/>
          <p:cNvSpPr/>
          <p:nvPr/>
        </p:nvSpPr>
        <p:spPr>
          <a:xfrm>
            <a:off x="11548920" y="5062751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55" name="Rectángulo 154"/>
          <p:cNvSpPr/>
          <p:nvPr/>
        </p:nvSpPr>
        <p:spPr>
          <a:xfrm>
            <a:off x="11766289" y="5335001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56" name="Rectángulo 155"/>
          <p:cNvSpPr/>
          <p:nvPr/>
        </p:nvSpPr>
        <p:spPr>
          <a:xfrm>
            <a:off x="11609097" y="5619110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57" name="Rectángulo 156"/>
          <p:cNvSpPr/>
          <p:nvPr/>
        </p:nvSpPr>
        <p:spPr>
          <a:xfrm>
            <a:off x="11815989" y="5005302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58" name="Rectángulo 157"/>
          <p:cNvSpPr/>
          <p:nvPr/>
        </p:nvSpPr>
        <p:spPr>
          <a:xfrm>
            <a:off x="11530549" y="5979589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59" name="Rectángulo 158"/>
          <p:cNvSpPr/>
          <p:nvPr/>
        </p:nvSpPr>
        <p:spPr>
          <a:xfrm>
            <a:off x="11747918" y="6251839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60" name="Rectángulo 159"/>
          <p:cNvSpPr/>
          <p:nvPr/>
        </p:nvSpPr>
        <p:spPr>
          <a:xfrm>
            <a:off x="11590726" y="6535948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61" name="Rectángulo 160"/>
          <p:cNvSpPr/>
          <p:nvPr/>
        </p:nvSpPr>
        <p:spPr>
          <a:xfrm>
            <a:off x="11797618" y="5922140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34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23329" y="-12222"/>
            <a:ext cx="10084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 smtClean="0">
                <a:solidFill>
                  <a:schemeClr val="accent2">
                    <a:lumMod val="50000"/>
                  </a:schemeClr>
                </a:solidFill>
              </a:rPr>
              <a:t>Value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2">
                    <a:lumMod val="50000"/>
                  </a:schemeClr>
                </a:solidFill>
              </a:rPr>
              <a:t>Stream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2">
                    <a:lumMod val="50000"/>
                  </a:schemeClr>
                </a:solidFill>
              </a:rPr>
              <a:t>Mapping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 (VSM) </a:t>
            </a:r>
            <a:r>
              <a:rPr lang="es-ES" sz="2400" b="1" dirty="0" err="1" smtClean="0">
                <a:solidFill>
                  <a:schemeClr val="accent2">
                    <a:lumMod val="50000"/>
                  </a:schemeClr>
                </a:solidFill>
              </a:rPr>
              <a:t>DevOps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 – OPCIÓN #3</a:t>
            </a:r>
            <a:endParaRPr lang="es-E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1939403" y="672924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redondeado 6"/>
          <p:cNvSpPr/>
          <p:nvPr/>
        </p:nvSpPr>
        <p:spPr>
          <a:xfrm>
            <a:off x="3632496" y="672924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redondeado 7"/>
          <p:cNvSpPr/>
          <p:nvPr/>
        </p:nvSpPr>
        <p:spPr>
          <a:xfrm>
            <a:off x="5325589" y="672924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redondeado 8"/>
          <p:cNvSpPr/>
          <p:nvPr/>
        </p:nvSpPr>
        <p:spPr>
          <a:xfrm>
            <a:off x="7018682" y="672924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redondeado 9"/>
          <p:cNvSpPr/>
          <p:nvPr/>
        </p:nvSpPr>
        <p:spPr>
          <a:xfrm>
            <a:off x="8711775" y="672924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/>
          <p:cNvSpPr txBox="1"/>
          <p:nvPr/>
        </p:nvSpPr>
        <p:spPr>
          <a:xfrm>
            <a:off x="1843223" y="682560"/>
            <a:ext cx="1668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PETICIÓN DE FUNCIONALIDADES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3657585" y="656172"/>
            <a:ext cx="1550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DEFINICIÓN &amp; DISEÑO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5148717" y="736444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DESARROLLO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9682" y="682966"/>
            <a:ext cx="1829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TESTING &amp; VALIDACIÓN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8618641" y="660465"/>
            <a:ext cx="1829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DESPLIEGUE &amp; VALIDACIÓN EN PRE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1854766" y="1244103"/>
            <a:ext cx="16569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E-MAIL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Múltiples transferencias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3485578" y="1244103"/>
            <a:ext cx="18746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Funcionalidades extra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Documentación extra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err="1">
                <a:solidFill>
                  <a:schemeClr val="accent2">
                    <a:lumMod val="75000"/>
                  </a:schemeClr>
                </a:solidFill>
              </a:rPr>
              <a:t>Multiples</a:t>
            </a: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 transferencias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5227639" y="1244103"/>
            <a:ext cx="184467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Entorno de desarrollo lento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Múltiples transferencias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err="1">
                <a:solidFill>
                  <a:schemeClr val="accent2">
                    <a:lumMod val="75000"/>
                  </a:schemeClr>
                </a:solidFill>
              </a:rPr>
              <a:t>Retrabajos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Especificaciones erróneas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Equipo distribuido (no </a:t>
            </a:r>
            <a:r>
              <a:rPr lang="es-ES" sz="1400" dirty="0" err="1">
                <a:solidFill>
                  <a:schemeClr val="accent2">
                    <a:lumMod val="75000"/>
                  </a:schemeClr>
                </a:solidFill>
              </a:rPr>
              <a:t>co</a:t>
            </a: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-localizado)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Cambio de tareas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Despliegue de </a:t>
            </a:r>
            <a:r>
              <a:rPr lang="es-ES" sz="1400" dirty="0" err="1">
                <a:solidFill>
                  <a:schemeClr val="accent2">
                    <a:lumMod val="75000"/>
                  </a:schemeClr>
                </a:solidFill>
              </a:rPr>
              <a:t>Testing</a:t>
            </a: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 manual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6950568" y="1255878"/>
            <a:ext cx="177803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Cumplimiento normativa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No aceptación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Tests</a:t>
            </a:r>
            <a:r>
              <a:rPr lang="es-ES" sz="1400" dirty="0">
                <a:solidFill>
                  <a:schemeClr val="accent2">
                    <a:lumMod val="75000"/>
                  </a:schemeClr>
                </a:solidFill>
              </a:rPr>
              <a:t> o Datos que alimentan al 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Test 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equivocados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Testing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Manual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Bugs y Errores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Vulnerabilidades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Múltiples transferencias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8602682" y="1347387"/>
            <a:ext cx="182574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Roll-backs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Despliegues Manuales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Especificaciones erróneas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Múltiples transferencias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3" name="Conector recto 2"/>
          <p:cNvCxnSpPr/>
          <p:nvPr/>
        </p:nvCxnSpPr>
        <p:spPr>
          <a:xfrm>
            <a:off x="3567180" y="1248829"/>
            <a:ext cx="0" cy="4644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Flecha izquierda y derecha 28"/>
          <p:cNvSpPr/>
          <p:nvPr/>
        </p:nvSpPr>
        <p:spPr>
          <a:xfrm>
            <a:off x="3397040" y="846203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5" name="Flecha izquierda y derecha 34"/>
          <p:cNvSpPr/>
          <p:nvPr/>
        </p:nvSpPr>
        <p:spPr>
          <a:xfrm>
            <a:off x="5053301" y="846203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7" name="Flecha izquierda y derecha 36"/>
          <p:cNvSpPr/>
          <p:nvPr/>
        </p:nvSpPr>
        <p:spPr>
          <a:xfrm>
            <a:off x="6773359" y="846203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8" name="Flecha izquierda y derecha 37"/>
          <p:cNvSpPr/>
          <p:nvPr/>
        </p:nvSpPr>
        <p:spPr>
          <a:xfrm>
            <a:off x="8501875" y="846203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41" name="Conector recto 40"/>
          <p:cNvCxnSpPr/>
          <p:nvPr/>
        </p:nvCxnSpPr>
        <p:spPr>
          <a:xfrm>
            <a:off x="5263161" y="1248829"/>
            <a:ext cx="0" cy="4644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6943499" y="1248829"/>
            <a:ext cx="0" cy="4644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8672015" y="1248829"/>
            <a:ext cx="0" cy="4644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10350746" y="1248829"/>
            <a:ext cx="0" cy="4644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Rectángulo 33"/>
          <p:cNvSpPr/>
          <p:nvPr/>
        </p:nvSpPr>
        <p:spPr>
          <a:xfrm>
            <a:off x="1785966" y="2324000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46" name="Rectángulo 45"/>
          <p:cNvSpPr/>
          <p:nvPr/>
        </p:nvSpPr>
        <p:spPr>
          <a:xfrm>
            <a:off x="2604796" y="2629098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#2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47" name="Rectángulo 46"/>
          <p:cNvSpPr/>
          <p:nvPr/>
        </p:nvSpPr>
        <p:spPr>
          <a:xfrm>
            <a:off x="2139601" y="3394894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#3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48" name="Rectángulo 47"/>
          <p:cNvSpPr/>
          <p:nvPr/>
        </p:nvSpPr>
        <p:spPr>
          <a:xfrm>
            <a:off x="3937458" y="2742943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#4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0" name="Rectángulo 49"/>
          <p:cNvSpPr/>
          <p:nvPr/>
        </p:nvSpPr>
        <p:spPr>
          <a:xfrm>
            <a:off x="7991087" y="3652044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#9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1" name="Rectángulo 50"/>
          <p:cNvSpPr/>
          <p:nvPr/>
        </p:nvSpPr>
        <p:spPr>
          <a:xfrm>
            <a:off x="5359802" y="3959676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#5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2" name="Rectángulo 51"/>
          <p:cNvSpPr/>
          <p:nvPr/>
        </p:nvSpPr>
        <p:spPr>
          <a:xfrm>
            <a:off x="6139058" y="3950386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#6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4" name="Rectángulo 53"/>
          <p:cNvSpPr/>
          <p:nvPr/>
        </p:nvSpPr>
        <p:spPr>
          <a:xfrm>
            <a:off x="6954896" y="3638120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#7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5" name="Rectángulo 54"/>
          <p:cNvSpPr/>
          <p:nvPr/>
        </p:nvSpPr>
        <p:spPr>
          <a:xfrm>
            <a:off x="7488388" y="3827525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#8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7" name="Rectángulo 56"/>
          <p:cNvSpPr/>
          <p:nvPr/>
        </p:nvSpPr>
        <p:spPr>
          <a:xfrm>
            <a:off x="8915852" y="3082288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#10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8" name="Rectángulo 57"/>
          <p:cNvSpPr/>
          <p:nvPr/>
        </p:nvSpPr>
        <p:spPr>
          <a:xfrm>
            <a:off x="9680331" y="3429488"/>
            <a:ext cx="744583" cy="610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#11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9" name="Rectángulo 58"/>
          <p:cNvSpPr/>
          <p:nvPr/>
        </p:nvSpPr>
        <p:spPr>
          <a:xfrm>
            <a:off x="9059180" y="3944520"/>
            <a:ext cx="768843" cy="55044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Acción correctiva #12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72" name="Rectángulo 71"/>
          <p:cNvSpPr/>
          <p:nvPr/>
        </p:nvSpPr>
        <p:spPr>
          <a:xfrm>
            <a:off x="2017822" y="5900971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73" name="Rectángulo 72"/>
          <p:cNvSpPr/>
          <p:nvPr/>
        </p:nvSpPr>
        <p:spPr>
          <a:xfrm>
            <a:off x="2087578" y="4625541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74" name="Rectángulo 73"/>
          <p:cNvSpPr/>
          <p:nvPr/>
        </p:nvSpPr>
        <p:spPr>
          <a:xfrm>
            <a:off x="2984304" y="4635044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75" name="Rectángulo 74"/>
          <p:cNvSpPr/>
          <p:nvPr/>
        </p:nvSpPr>
        <p:spPr>
          <a:xfrm>
            <a:off x="3201673" y="4907294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76" name="Rectángulo 75"/>
          <p:cNvSpPr/>
          <p:nvPr/>
        </p:nvSpPr>
        <p:spPr>
          <a:xfrm>
            <a:off x="3044481" y="5191403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77" name="Rectángulo 76"/>
          <p:cNvSpPr/>
          <p:nvPr/>
        </p:nvSpPr>
        <p:spPr>
          <a:xfrm>
            <a:off x="3251373" y="4577595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78" name="Rectángulo 77"/>
          <p:cNvSpPr/>
          <p:nvPr/>
        </p:nvSpPr>
        <p:spPr>
          <a:xfrm>
            <a:off x="2953846" y="5892829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79" name="Rectángulo 78"/>
          <p:cNvSpPr/>
          <p:nvPr/>
        </p:nvSpPr>
        <p:spPr>
          <a:xfrm>
            <a:off x="3171215" y="6165079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0" name="Rectángulo 79"/>
          <p:cNvSpPr/>
          <p:nvPr/>
        </p:nvSpPr>
        <p:spPr>
          <a:xfrm>
            <a:off x="3014023" y="6449188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1" name="Rectángulo 80"/>
          <p:cNvSpPr/>
          <p:nvPr/>
        </p:nvSpPr>
        <p:spPr>
          <a:xfrm>
            <a:off x="3220915" y="5835380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2" name="Rectángulo 81"/>
          <p:cNvSpPr/>
          <p:nvPr/>
        </p:nvSpPr>
        <p:spPr>
          <a:xfrm>
            <a:off x="3618889" y="5868959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83" name="Rectángulo 82"/>
          <p:cNvSpPr/>
          <p:nvPr/>
        </p:nvSpPr>
        <p:spPr>
          <a:xfrm>
            <a:off x="3688645" y="4593529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84" name="Rectángulo 83"/>
          <p:cNvSpPr/>
          <p:nvPr/>
        </p:nvSpPr>
        <p:spPr>
          <a:xfrm>
            <a:off x="4585371" y="4603032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5" name="Rectángulo 84"/>
          <p:cNvSpPr/>
          <p:nvPr/>
        </p:nvSpPr>
        <p:spPr>
          <a:xfrm>
            <a:off x="4802740" y="4875282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6" name="Rectángulo 85"/>
          <p:cNvSpPr/>
          <p:nvPr/>
        </p:nvSpPr>
        <p:spPr>
          <a:xfrm>
            <a:off x="4645548" y="5159391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7" name="Rectángulo 86"/>
          <p:cNvSpPr/>
          <p:nvPr/>
        </p:nvSpPr>
        <p:spPr>
          <a:xfrm>
            <a:off x="4852440" y="4545583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8" name="Rectángulo 87"/>
          <p:cNvSpPr/>
          <p:nvPr/>
        </p:nvSpPr>
        <p:spPr>
          <a:xfrm>
            <a:off x="4554913" y="5860817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89" name="Rectángulo 88"/>
          <p:cNvSpPr/>
          <p:nvPr/>
        </p:nvSpPr>
        <p:spPr>
          <a:xfrm>
            <a:off x="4772282" y="6133067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90" name="Rectángulo 89"/>
          <p:cNvSpPr/>
          <p:nvPr/>
        </p:nvSpPr>
        <p:spPr>
          <a:xfrm>
            <a:off x="4615090" y="6417176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91" name="Rectángulo 90"/>
          <p:cNvSpPr/>
          <p:nvPr/>
        </p:nvSpPr>
        <p:spPr>
          <a:xfrm>
            <a:off x="4821982" y="5803368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2" name="Rectángulo 101"/>
          <p:cNvSpPr/>
          <p:nvPr/>
        </p:nvSpPr>
        <p:spPr>
          <a:xfrm>
            <a:off x="5313996" y="5878462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03" name="Rectángulo 102"/>
          <p:cNvSpPr/>
          <p:nvPr/>
        </p:nvSpPr>
        <p:spPr>
          <a:xfrm>
            <a:off x="5383752" y="4603032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04" name="Rectángulo 103"/>
          <p:cNvSpPr/>
          <p:nvPr/>
        </p:nvSpPr>
        <p:spPr>
          <a:xfrm>
            <a:off x="6280478" y="4612535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5" name="Rectángulo 104"/>
          <p:cNvSpPr/>
          <p:nvPr/>
        </p:nvSpPr>
        <p:spPr>
          <a:xfrm>
            <a:off x="6497847" y="4884785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6" name="Rectángulo 105"/>
          <p:cNvSpPr/>
          <p:nvPr/>
        </p:nvSpPr>
        <p:spPr>
          <a:xfrm>
            <a:off x="6340655" y="5168894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7" name="Rectángulo 106"/>
          <p:cNvSpPr/>
          <p:nvPr/>
        </p:nvSpPr>
        <p:spPr>
          <a:xfrm>
            <a:off x="6547547" y="4555086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8" name="Rectángulo 107"/>
          <p:cNvSpPr/>
          <p:nvPr/>
        </p:nvSpPr>
        <p:spPr>
          <a:xfrm>
            <a:off x="6250020" y="5870320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09" name="Rectángulo 108"/>
          <p:cNvSpPr/>
          <p:nvPr/>
        </p:nvSpPr>
        <p:spPr>
          <a:xfrm>
            <a:off x="6467389" y="6142570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0" name="Rectángulo 109"/>
          <p:cNvSpPr/>
          <p:nvPr/>
        </p:nvSpPr>
        <p:spPr>
          <a:xfrm>
            <a:off x="6310197" y="6426679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1" name="Rectángulo 110"/>
          <p:cNvSpPr/>
          <p:nvPr/>
        </p:nvSpPr>
        <p:spPr>
          <a:xfrm>
            <a:off x="6517089" y="5812871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2" name="Rectángulo 111"/>
          <p:cNvSpPr/>
          <p:nvPr/>
        </p:nvSpPr>
        <p:spPr>
          <a:xfrm>
            <a:off x="7088813" y="5902556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13" name="Rectángulo 112"/>
          <p:cNvSpPr/>
          <p:nvPr/>
        </p:nvSpPr>
        <p:spPr>
          <a:xfrm>
            <a:off x="7158569" y="4627126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14" name="Rectángulo 113"/>
          <p:cNvSpPr/>
          <p:nvPr/>
        </p:nvSpPr>
        <p:spPr>
          <a:xfrm>
            <a:off x="8055295" y="4636629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5" name="Rectángulo 114"/>
          <p:cNvSpPr/>
          <p:nvPr/>
        </p:nvSpPr>
        <p:spPr>
          <a:xfrm>
            <a:off x="8272664" y="4908879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6" name="Rectángulo 115"/>
          <p:cNvSpPr/>
          <p:nvPr/>
        </p:nvSpPr>
        <p:spPr>
          <a:xfrm>
            <a:off x="8115472" y="5192988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7" name="Rectángulo 116"/>
          <p:cNvSpPr/>
          <p:nvPr/>
        </p:nvSpPr>
        <p:spPr>
          <a:xfrm>
            <a:off x="8322364" y="4579180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8" name="Rectángulo 117"/>
          <p:cNvSpPr/>
          <p:nvPr/>
        </p:nvSpPr>
        <p:spPr>
          <a:xfrm>
            <a:off x="8024837" y="5894414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19" name="Rectángulo 118"/>
          <p:cNvSpPr/>
          <p:nvPr/>
        </p:nvSpPr>
        <p:spPr>
          <a:xfrm>
            <a:off x="8242206" y="6166664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0" name="Rectángulo 119"/>
          <p:cNvSpPr/>
          <p:nvPr/>
        </p:nvSpPr>
        <p:spPr>
          <a:xfrm>
            <a:off x="8085014" y="6450773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1" name="Rectángulo 120"/>
          <p:cNvSpPr/>
          <p:nvPr/>
        </p:nvSpPr>
        <p:spPr>
          <a:xfrm>
            <a:off x="8291906" y="5836965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2" name="Rectángulo 121"/>
          <p:cNvSpPr/>
          <p:nvPr/>
        </p:nvSpPr>
        <p:spPr>
          <a:xfrm>
            <a:off x="8790982" y="6037533"/>
            <a:ext cx="827339" cy="7679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Perdido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23" name="Rectángulo 122"/>
          <p:cNvSpPr/>
          <p:nvPr/>
        </p:nvSpPr>
        <p:spPr>
          <a:xfrm>
            <a:off x="8859400" y="5102910"/>
            <a:ext cx="843332" cy="7679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bg1"/>
                </a:solidFill>
              </a:rPr>
              <a:t>Estimación media tiempo Trabajo</a:t>
            </a:r>
            <a:endParaRPr lang="es-ES" sz="1050" b="1" dirty="0">
              <a:solidFill>
                <a:schemeClr val="bg1"/>
              </a:solidFill>
            </a:endParaRPr>
          </a:p>
        </p:txBody>
      </p:sp>
      <p:sp>
        <p:nvSpPr>
          <p:cNvPr id="124" name="Rectángulo 123"/>
          <p:cNvSpPr/>
          <p:nvPr/>
        </p:nvSpPr>
        <p:spPr>
          <a:xfrm>
            <a:off x="9756126" y="5112413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5" name="Rectángulo 124"/>
          <p:cNvSpPr/>
          <p:nvPr/>
        </p:nvSpPr>
        <p:spPr>
          <a:xfrm>
            <a:off x="9973495" y="5384663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6" name="Rectángulo 125"/>
          <p:cNvSpPr/>
          <p:nvPr/>
        </p:nvSpPr>
        <p:spPr>
          <a:xfrm>
            <a:off x="9816303" y="5668772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7" name="Rectángulo 126"/>
          <p:cNvSpPr/>
          <p:nvPr/>
        </p:nvSpPr>
        <p:spPr>
          <a:xfrm>
            <a:off x="10023195" y="5054964"/>
            <a:ext cx="296277" cy="27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8" name="Rectángulo 127"/>
          <p:cNvSpPr/>
          <p:nvPr/>
        </p:nvSpPr>
        <p:spPr>
          <a:xfrm>
            <a:off x="9727006" y="6029391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29" name="Rectángulo 128"/>
          <p:cNvSpPr/>
          <p:nvPr/>
        </p:nvSpPr>
        <p:spPr>
          <a:xfrm>
            <a:off x="9944375" y="6301641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30" name="Rectángulo 129"/>
          <p:cNvSpPr/>
          <p:nvPr/>
        </p:nvSpPr>
        <p:spPr>
          <a:xfrm>
            <a:off x="9787183" y="6585750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  <p:sp>
        <p:nvSpPr>
          <p:cNvPr id="131" name="Rectángulo 130"/>
          <p:cNvSpPr/>
          <p:nvPr/>
        </p:nvSpPr>
        <p:spPr>
          <a:xfrm>
            <a:off x="9994075" y="5971942"/>
            <a:ext cx="296277" cy="272250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err="1" smtClean="0">
                <a:solidFill>
                  <a:schemeClr val="tx1"/>
                </a:solidFill>
              </a:rPr>
              <a:t>Est</a:t>
            </a:r>
            <a:r>
              <a:rPr lang="es-ES" sz="700" b="1" dirty="0" smtClean="0">
                <a:solidFill>
                  <a:schemeClr val="tx1"/>
                </a:solidFill>
              </a:rPr>
              <a:t> 1</a:t>
            </a:r>
            <a:endParaRPr lang="es-ES" sz="7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56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35576" y="404949"/>
            <a:ext cx="10084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accent2">
                    <a:lumMod val="75000"/>
                  </a:schemeClr>
                </a:solidFill>
              </a:rPr>
              <a:t>PREGUNTAS RETROSPECTIVAS </a:t>
            </a:r>
            <a:r>
              <a:rPr lang="es-ES" sz="2400" b="1" dirty="0" smtClean="0">
                <a:solidFill>
                  <a:schemeClr val="accent2">
                    <a:lumMod val="75000"/>
                  </a:schemeClr>
                </a:solidFill>
              </a:rPr>
              <a:t>APLICABLES AL VSM </a:t>
            </a:r>
            <a:r>
              <a:rPr lang="es-ES" sz="2400" b="1" dirty="0" err="1" smtClean="0">
                <a:solidFill>
                  <a:schemeClr val="accent2">
                    <a:lumMod val="75000"/>
                  </a:schemeClr>
                </a:solidFill>
              </a:rPr>
              <a:t>DevOps</a:t>
            </a:r>
            <a:endParaRPr lang="es-E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717976" y="922344"/>
            <a:ext cx="109335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600" dirty="0" smtClean="0">
                <a:solidFill>
                  <a:srgbClr val="00B0F0"/>
                </a:solidFill>
              </a:rPr>
              <a:t>¿QUÉ INEFICIENCIAS ENCONTRÁIS EN CADA UNA DE LAS FASES DE NUESTRO CICLO DE VIDA?</a:t>
            </a:r>
            <a:endParaRPr lang="es-ES" sz="1600" dirty="0" smtClean="0">
              <a:solidFill>
                <a:srgbClr val="00B0F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600" dirty="0" smtClean="0">
                <a:solidFill>
                  <a:srgbClr val="00B0F0"/>
                </a:solidFill>
              </a:rPr>
              <a:t>¿EN QUÉ SITUACIÓN/ES IDENTIFICÁIS ESAS </a:t>
            </a:r>
            <a:r>
              <a:rPr lang="es-ES" sz="1600" dirty="0" smtClean="0">
                <a:solidFill>
                  <a:srgbClr val="00B0F0"/>
                </a:solidFill>
              </a:rPr>
              <a:t>INEFICIENCIAS</a:t>
            </a:r>
            <a:r>
              <a:rPr lang="es-ES" sz="1600" dirty="0" smtClean="0">
                <a:solidFill>
                  <a:srgbClr val="00B0F0"/>
                </a:solidFill>
              </a:rPr>
              <a:t> </a:t>
            </a:r>
            <a:r>
              <a:rPr lang="es-ES" sz="1600" dirty="0" smtClean="0">
                <a:solidFill>
                  <a:srgbClr val="00B0F0"/>
                </a:solidFill>
              </a:rPr>
              <a:t>EN NUESTRO PROYECTO?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600" dirty="0" smtClean="0">
                <a:solidFill>
                  <a:srgbClr val="00B0F0"/>
                </a:solidFill>
              </a:rPr>
              <a:t>¿QUÉ ESTAMOS HACIENDO QUE ALIMENTE CADA UNA DE ESTAS MUDAS</a:t>
            </a:r>
            <a:r>
              <a:rPr lang="es-ES" sz="1600" dirty="0" smtClean="0">
                <a:solidFill>
                  <a:srgbClr val="00B0F0"/>
                </a:solidFill>
              </a:rPr>
              <a:t>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600" dirty="0" smtClean="0">
                <a:solidFill>
                  <a:srgbClr val="00B0F0"/>
                </a:solidFill>
              </a:rPr>
              <a:t>¿CON QUÉ RECURRENCIA OBSERVAMOS ESTAS INEFICIENCIAS EN NUESTRO PROYECTO?</a:t>
            </a:r>
            <a:endParaRPr lang="es-ES" sz="1600" dirty="0" smtClean="0">
              <a:solidFill>
                <a:srgbClr val="00B0F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600" dirty="0" smtClean="0">
                <a:solidFill>
                  <a:srgbClr val="00B0F0"/>
                </a:solidFill>
              </a:rPr>
              <a:t>¿QUÉ HACEMOS BIEN QUE REDUZCA O ELIMINE CADA UNA DE ESTAS </a:t>
            </a:r>
            <a:r>
              <a:rPr lang="es-ES" sz="1600" dirty="0" smtClean="0">
                <a:solidFill>
                  <a:srgbClr val="00B0F0"/>
                </a:solidFill>
              </a:rPr>
              <a:t>INEFICIENCIAS?</a:t>
            </a:r>
            <a:endParaRPr lang="es-ES" sz="1600" dirty="0" smtClean="0">
              <a:solidFill>
                <a:srgbClr val="00B0F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600" dirty="0" smtClean="0">
                <a:solidFill>
                  <a:srgbClr val="00B0F0"/>
                </a:solidFill>
              </a:rPr>
              <a:t>¿QUÉ DEBÉRIAMOS HACER, DEJAR DE HACER Y MANTENER PARA ELIMINAR (O MANTENER ALEJADAS) CADA UNA DE </a:t>
            </a:r>
            <a:r>
              <a:rPr lang="es-ES" sz="1600" dirty="0" smtClean="0">
                <a:solidFill>
                  <a:srgbClr val="00B0F0"/>
                </a:solidFill>
              </a:rPr>
              <a:t>ESTAS INECIENCIAS?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600" dirty="0" smtClean="0">
                <a:solidFill>
                  <a:srgbClr val="00B0F0"/>
                </a:solidFill>
              </a:rPr>
              <a:t>¿CUÁNTO TIEMPO PROMEDIO ESTIMÁIS QUE PODEMOS EMPLEAR EN CADA FASE?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600" dirty="0" smtClean="0">
                <a:solidFill>
                  <a:srgbClr val="00B0F0"/>
                </a:solidFill>
              </a:rPr>
              <a:t>¿CUÁNTO DE ESE TIEMPO LO EMPLEAMOS EN EJECUTAR EL TRABAJO?</a:t>
            </a:r>
            <a:endParaRPr lang="es-ES" sz="1600" dirty="0" smtClean="0">
              <a:solidFill>
                <a:srgbClr val="00B0F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600" dirty="0" smtClean="0">
                <a:solidFill>
                  <a:srgbClr val="00B0F0"/>
                </a:solidFill>
              </a:rPr>
              <a:t>….</a:t>
            </a:r>
            <a:endParaRPr lang="es-ES" sz="1600" dirty="0">
              <a:solidFill>
                <a:srgbClr val="00B0F0"/>
              </a:solidFill>
            </a:endParaRPr>
          </a:p>
        </p:txBody>
      </p:sp>
      <p:sp>
        <p:nvSpPr>
          <p:cNvPr id="55" name="Rectángulo redondeado 54"/>
          <p:cNvSpPr/>
          <p:nvPr/>
        </p:nvSpPr>
        <p:spPr>
          <a:xfrm>
            <a:off x="308906" y="3915139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redondeado 55"/>
          <p:cNvSpPr/>
          <p:nvPr/>
        </p:nvSpPr>
        <p:spPr>
          <a:xfrm>
            <a:off x="10467464" y="3908553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redondeado 56"/>
          <p:cNvSpPr/>
          <p:nvPr/>
        </p:nvSpPr>
        <p:spPr>
          <a:xfrm>
            <a:off x="2001999" y="3915139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Rectángulo redondeado 57"/>
          <p:cNvSpPr/>
          <p:nvPr/>
        </p:nvSpPr>
        <p:spPr>
          <a:xfrm>
            <a:off x="3695092" y="3915139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Rectángulo redondeado 58"/>
          <p:cNvSpPr/>
          <p:nvPr/>
        </p:nvSpPr>
        <p:spPr>
          <a:xfrm>
            <a:off x="5388185" y="3915139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0" name="Rectángulo redondeado 59"/>
          <p:cNvSpPr/>
          <p:nvPr/>
        </p:nvSpPr>
        <p:spPr>
          <a:xfrm>
            <a:off x="7081278" y="3915139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Rectángulo redondeado 60"/>
          <p:cNvSpPr/>
          <p:nvPr/>
        </p:nvSpPr>
        <p:spPr>
          <a:xfrm>
            <a:off x="8774371" y="3915139"/>
            <a:ext cx="1584000" cy="5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CuadroTexto 61"/>
          <p:cNvSpPr txBox="1"/>
          <p:nvPr/>
        </p:nvSpPr>
        <p:spPr>
          <a:xfrm>
            <a:off x="212726" y="3924775"/>
            <a:ext cx="1668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REQUISITO DE FUNCIONALIDADES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63" name="CuadroTexto 62"/>
          <p:cNvSpPr txBox="1"/>
          <p:nvPr/>
        </p:nvSpPr>
        <p:spPr>
          <a:xfrm>
            <a:off x="2027088" y="3898387"/>
            <a:ext cx="1550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DEFINICIÓN &amp; DISEÑO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64" name="CuadroTexto 63"/>
          <p:cNvSpPr txBox="1"/>
          <p:nvPr/>
        </p:nvSpPr>
        <p:spPr>
          <a:xfrm>
            <a:off x="3518220" y="3978659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DESARROLLO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65" name="CuadroTexto 64"/>
          <p:cNvSpPr txBox="1"/>
          <p:nvPr/>
        </p:nvSpPr>
        <p:spPr>
          <a:xfrm>
            <a:off x="5189185" y="3925181"/>
            <a:ext cx="1829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TESTING &amp; VALIDACIÓN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66" name="CuadroTexto 65"/>
          <p:cNvSpPr txBox="1"/>
          <p:nvPr/>
        </p:nvSpPr>
        <p:spPr>
          <a:xfrm>
            <a:off x="6988144" y="3902680"/>
            <a:ext cx="1829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DESPLIEGUE &amp; VALIDACIÓN EN PRE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67" name="Flecha izquierda y derecha 66"/>
          <p:cNvSpPr/>
          <p:nvPr/>
        </p:nvSpPr>
        <p:spPr>
          <a:xfrm>
            <a:off x="1766543" y="4088418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8" name="Flecha izquierda y derecha 67"/>
          <p:cNvSpPr/>
          <p:nvPr/>
        </p:nvSpPr>
        <p:spPr>
          <a:xfrm>
            <a:off x="3422804" y="4088418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9" name="Flecha izquierda y derecha 68"/>
          <p:cNvSpPr/>
          <p:nvPr/>
        </p:nvSpPr>
        <p:spPr>
          <a:xfrm>
            <a:off x="5142862" y="4088418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0" name="Flecha izquierda y derecha 69"/>
          <p:cNvSpPr/>
          <p:nvPr/>
        </p:nvSpPr>
        <p:spPr>
          <a:xfrm>
            <a:off x="6871378" y="4088418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1" name="Flecha izquierda y derecha 70"/>
          <p:cNvSpPr/>
          <p:nvPr/>
        </p:nvSpPr>
        <p:spPr>
          <a:xfrm>
            <a:off x="8506598" y="4088418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2" name="Flecha izquierda y derecha 71"/>
          <p:cNvSpPr/>
          <p:nvPr/>
        </p:nvSpPr>
        <p:spPr>
          <a:xfrm>
            <a:off x="10249722" y="4088418"/>
            <a:ext cx="340281" cy="17607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3" name="CuadroTexto 72"/>
          <p:cNvSpPr txBox="1"/>
          <p:nvPr/>
        </p:nvSpPr>
        <p:spPr>
          <a:xfrm>
            <a:off x="8643450" y="3912819"/>
            <a:ext cx="1829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DESPLIEGUE PRO-PIL &amp; PILOTAJE</a:t>
            </a:r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74" name="CuadroTexto 73"/>
          <p:cNvSpPr txBox="1"/>
          <p:nvPr/>
        </p:nvSpPr>
        <p:spPr>
          <a:xfrm>
            <a:off x="10344214" y="3985472"/>
            <a:ext cx="182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</a:rPr>
              <a:t>DESPLIEGUE PRO</a:t>
            </a:r>
            <a:endParaRPr lang="es-E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83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1099</Words>
  <Application>Microsoft Office PowerPoint</Application>
  <PresentationFormat>Panorámica</PresentationFormat>
  <Paragraphs>369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SopraSteria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ALMAGRO CABRERA David</dc:creator>
  <cp:lastModifiedBy>ALMAGRO CABRERA David</cp:lastModifiedBy>
  <cp:revision>13</cp:revision>
  <dcterms:created xsi:type="dcterms:W3CDTF">2021-03-02T17:04:54Z</dcterms:created>
  <dcterms:modified xsi:type="dcterms:W3CDTF">2021-03-03T11:32:23Z</dcterms:modified>
</cp:coreProperties>
</file>