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  <p:sldMasterId id="2147483790" r:id="rId5"/>
    <p:sldMasterId id="2147483795" r:id="rId6"/>
  </p:sldMasterIdLst>
  <p:notesMasterIdLst>
    <p:notesMasterId r:id="rId47"/>
  </p:notesMasterIdLst>
  <p:handoutMasterIdLst>
    <p:handoutMasterId r:id="rId48"/>
  </p:handoutMasterIdLst>
  <p:sldIdLst>
    <p:sldId id="401" r:id="rId7"/>
    <p:sldId id="492" r:id="rId8"/>
    <p:sldId id="494" r:id="rId9"/>
    <p:sldId id="493" r:id="rId10"/>
    <p:sldId id="498" r:id="rId11"/>
    <p:sldId id="496" r:id="rId12"/>
    <p:sldId id="497" r:id="rId13"/>
    <p:sldId id="499" r:id="rId14"/>
    <p:sldId id="500" r:id="rId15"/>
    <p:sldId id="501" r:id="rId16"/>
    <p:sldId id="502" r:id="rId17"/>
    <p:sldId id="524" r:id="rId18"/>
    <p:sldId id="526" r:id="rId19"/>
    <p:sldId id="525" r:id="rId20"/>
    <p:sldId id="503" r:id="rId21"/>
    <p:sldId id="504" r:id="rId22"/>
    <p:sldId id="505" r:id="rId23"/>
    <p:sldId id="506" r:id="rId24"/>
    <p:sldId id="507" r:id="rId25"/>
    <p:sldId id="508" r:id="rId26"/>
    <p:sldId id="509" r:id="rId27"/>
    <p:sldId id="512" r:id="rId28"/>
    <p:sldId id="511" r:id="rId29"/>
    <p:sldId id="513" r:id="rId30"/>
    <p:sldId id="514" r:id="rId31"/>
    <p:sldId id="515" r:id="rId32"/>
    <p:sldId id="516" r:id="rId33"/>
    <p:sldId id="529" r:id="rId34"/>
    <p:sldId id="527" r:id="rId35"/>
    <p:sldId id="528" r:id="rId36"/>
    <p:sldId id="530" r:id="rId37"/>
    <p:sldId id="517" r:id="rId38"/>
    <p:sldId id="518" r:id="rId39"/>
    <p:sldId id="519" r:id="rId40"/>
    <p:sldId id="531" r:id="rId41"/>
    <p:sldId id="521" r:id="rId42"/>
    <p:sldId id="520" r:id="rId43"/>
    <p:sldId id="453" r:id="rId44"/>
    <p:sldId id="410" r:id="rId45"/>
    <p:sldId id="522" r:id="rId46"/>
  </p:sldIdLst>
  <p:sldSz cx="12192000" cy="6858000"/>
  <p:notesSz cx="9872663" cy="14301788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89125A-34FD-3FC5-2DBB-071666362E8C}" name="Angela Patricia Quintana Soler" initials="APQS" userId="S::angela.quintana@babelgroup.com::1145b122-c677-4380-a857-e295b5dfa93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98D9"/>
    <a:srgbClr val="FFFFFF"/>
    <a:srgbClr val="DCE6F2"/>
    <a:srgbClr val="4A7EBB"/>
    <a:srgbClr val="CC0000"/>
    <a:srgbClr val="E5EEF7"/>
    <a:srgbClr val="F3F7FB"/>
    <a:srgbClr val="093846"/>
    <a:srgbClr val="F9FBFD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53" autoAdjust="0"/>
    <p:restoredTop sz="86292" autoAdjust="0"/>
  </p:normalViewPr>
  <p:slideViewPr>
    <p:cSldViewPr snapToObjects="1">
      <p:cViewPr varScale="1">
        <p:scale>
          <a:sx n="70" d="100"/>
          <a:sy n="70" d="100"/>
        </p:scale>
        <p:origin x="1214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8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20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microsoft.com/office/2018/10/relationships/authors" Target="author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2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46EE3-7DE8-4153-8C10-BD188C72910D}" type="datetimeFigureOut">
              <a:rPr lang="es-ES" smtClean="0"/>
              <a:t>16/01/2023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13584238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592763" y="13584238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977E-019A-42E5-8779-86B63074440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193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6T15:22:55.542"/>
    </inkml:context>
    <inkml:brush xml:id="br0">
      <inkml:brushProperty name="width" value="0.025" units="cm"/>
      <inkml:brushProperty name="height" value="0.025" units="cm"/>
      <inkml:brushProperty name="color" value="#333333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6T15:22:55.543"/>
    </inkml:context>
    <inkml:brush xml:id="br0">
      <inkml:brushProperty name="width" value="0.025" units="cm"/>
      <inkml:brushProperty name="height" value="0.025" units="cm"/>
      <inkml:brushProperty name="color" value="#333333"/>
    </inkml:brush>
  </inkml:definitions>
  <inkml:trace contextRef="#ctx0" brushRef="#br0">1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00" smtClean="0"/>
            </a:lvl1pPr>
          </a:lstStyle>
          <a:p>
            <a:pPr>
              <a:defRPr/>
            </a:pPr>
            <a:fld id="{AA92BC93-7732-4ABC-82E7-61557F8ED5AA}" type="datetimeFigureOut">
              <a:rPr lang="es-ES" altLang="es-ES"/>
              <a:pPr>
                <a:defRPr/>
              </a:pPr>
              <a:t>16/01/2023</a:t>
            </a:fld>
            <a:endParaRPr lang="es-ES" alt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071563"/>
            <a:ext cx="9536113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158" tIns="66079" rIns="132158" bIns="66079" rtlCol="0" anchor="ctr"/>
          <a:lstStyle/>
          <a:p>
            <a:pPr lv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5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 noProof="0"/>
              <a:t>Haga clic para modificar el estilo de texto del patrón</a:t>
            </a:r>
          </a:p>
          <a:p>
            <a:pPr lvl="1"/>
            <a:r>
              <a:rPr lang="es-ES_tradnl" altLang="es-ES" noProof="0"/>
              <a:t>Segundo nivel</a:t>
            </a:r>
          </a:p>
          <a:p>
            <a:pPr lvl="2"/>
            <a:r>
              <a:rPr lang="es-ES_tradnl" altLang="es-ES" noProof="0"/>
              <a:t>Tercer nivel</a:t>
            </a:r>
          </a:p>
          <a:p>
            <a:pPr lvl="3"/>
            <a:r>
              <a:rPr lang="es-ES_tradnl" altLang="es-ES" noProof="0"/>
              <a:t>Cuarto nivel</a:t>
            </a:r>
          </a:p>
          <a:p>
            <a:pPr lvl="4"/>
            <a:r>
              <a:rPr lang="es-ES_tradnl" altLang="es-ES" noProof="0"/>
              <a:t>Quinto nivel</a:t>
            </a:r>
            <a:endParaRPr lang="es-ES" alt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13584216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592226" y="13584216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700"/>
            </a:lvl1pPr>
          </a:lstStyle>
          <a:p>
            <a:fld id="{C124E9A4-DB67-4D2A-BED2-07E78F4E284D}" type="slidenum">
              <a:rPr lang="es-ES" altLang="es-ES"/>
              <a:pPr/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710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4810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1" dirty="0"/>
              <a:t>Cada Equipo </a:t>
            </a:r>
            <a:r>
              <a:rPr lang="es-ES" sz="1200" dirty="0"/>
              <a:t>debe </a:t>
            </a:r>
            <a:r>
              <a:rPr lang="es-ES" sz="1200" b="1" dirty="0"/>
              <a:t>construirse</a:t>
            </a:r>
            <a:r>
              <a:rPr lang="es-ES" sz="1200" dirty="0"/>
              <a:t> sobre los siguientes valores </a:t>
            </a:r>
            <a:endParaRPr lang="es-ES" sz="1200" b="1" dirty="0"/>
          </a:p>
          <a:p>
            <a:endParaRPr lang="es-ES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Compromiso: 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Equipo se compromete a </a:t>
            </a:r>
            <a:r>
              <a:rPr lang="es-E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lograr sus objetivos 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E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apoyarse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mutuamente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Foco: 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enfoque principal es el trabajo del Sprint para hacer el mejor progreso posible hacia estos objetivos</a:t>
            </a:r>
            <a:endParaRPr lang="es-ES" sz="1200" dirty="0"/>
          </a:p>
          <a:p>
            <a:r>
              <a:rPr lang="es-ES" sz="1200" b="1" dirty="0"/>
              <a:t>Apertura: </a:t>
            </a:r>
            <a:r>
              <a:rPr lang="es-ES" sz="1200" dirty="0"/>
              <a:t>El Equipo Scrum y los interesados </a:t>
            </a:r>
            <a:r>
              <a:rPr lang="es-ES" sz="1200" b="1" dirty="0"/>
              <a:t>acuerdan estar abiertos </a:t>
            </a:r>
            <a:r>
              <a:rPr lang="es-ES" sz="1200" dirty="0"/>
              <a:t>a todo el </a:t>
            </a:r>
            <a:r>
              <a:rPr lang="es-ES" sz="1200" b="1" dirty="0"/>
              <a:t>trabajo</a:t>
            </a:r>
            <a:r>
              <a:rPr lang="es-ES" sz="1200" dirty="0"/>
              <a:t> y a los </a:t>
            </a:r>
            <a:r>
              <a:rPr lang="es-ES" sz="1200" b="1" dirty="0"/>
              <a:t>desafíos</a:t>
            </a:r>
            <a:r>
              <a:rPr lang="es-ES" sz="1200" dirty="0"/>
              <a:t> que se les presenten al realizar su trabajo. </a:t>
            </a:r>
          </a:p>
          <a:p>
            <a:r>
              <a:rPr lang="es-ES" sz="1200" b="1" dirty="0"/>
              <a:t>Respeto</a:t>
            </a:r>
            <a:r>
              <a:rPr lang="es-ES" sz="1200" dirty="0"/>
              <a:t>: Se respetan entre sí y son respetados para ser </a:t>
            </a:r>
            <a:r>
              <a:rPr lang="es-ES" sz="1200" b="1" dirty="0"/>
              <a:t>personas</a:t>
            </a:r>
            <a:r>
              <a:rPr lang="es-ES" sz="1200" dirty="0"/>
              <a:t> </a:t>
            </a:r>
            <a:r>
              <a:rPr lang="es-ES" sz="1200" b="1" dirty="0"/>
              <a:t>capaces</a:t>
            </a:r>
            <a:r>
              <a:rPr lang="es-ES" sz="1200" dirty="0"/>
              <a:t> e </a:t>
            </a:r>
            <a:r>
              <a:rPr lang="es-ES" sz="1200" b="1" dirty="0"/>
              <a:t>independientes</a:t>
            </a:r>
            <a:r>
              <a:rPr lang="es-ES" sz="1200" dirty="0"/>
              <a:t>. Escuchar todas las voces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Coraje: </a:t>
            </a:r>
            <a:r>
              <a:rPr lang="es-ES" sz="1200" dirty="0"/>
              <a:t>El quipo tiene </a:t>
            </a:r>
            <a:r>
              <a:rPr lang="es-ES" sz="1200" b="1" dirty="0"/>
              <a:t>coraje</a:t>
            </a:r>
            <a:r>
              <a:rPr lang="es-ES" sz="1200" dirty="0"/>
              <a:t> para </a:t>
            </a:r>
            <a:r>
              <a:rPr lang="es-ES" sz="1200" b="1" dirty="0"/>
              <a:t>hacer bien las cosas </a:t>
            </a:r>
            <a:r>
              <a:rPr lang="es-ES" sz="1200" dirty="0"/>
              <a:t>y para trabajar en los problemas difíciles.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r>
              <a:rPr lang="es-ES" sz="1800" b="1" dirty="0"/>
              <a:t>Tres pilares soportan toda la implementación del control de procesos empírico: </a:t>
            </a:r>
          </a:p>
          <a:p>
            <a:r>
              <a:rPr lang="es-ES" b="1" dirty="0"/>
              <a:t>Transparencia</a:t>
            </a:r>
            <a:r>
              <a:rPr lang="es-ES" dirty="0"/>
              <a:t>: Aspectos </a:t>
            </a:r>
            <a:r>
              <a:rPr lang="es-ES" b="1" dirty="0"/>
              <a:t>visibles</a:t>
            </a:r>
            <a:r>
              <a:rPr lang="es-ES" dirty="0"/>
              <a:t> para los </a:t>
            </a:r>
            <a:r>
              <a:rPr lang="es-ES" b="1" dirty="0"/>
              <a:t>responsables </a:t>
            </a:r>
            <a:r>
              <a:rPr lang="es-ES" dirty="0"/>
              <a:t>del resultado: partes, CEO, compañía, cualquier otra parte involucrada. Lenguaje en común, mismo concepto y entendimiento sobre lo observado ejem DOD</a:t>
            </a:r>
          </a:p>
          <a:p>
            <a:r>
              <a:rPr lang="es-ES" b="1" dirty="0"/>
              <a:t>Inspección:  Inspeccionar regularmente, </a:t>
            </a:r>
            <a:r>
              <a:rPr lang="es-ES" b="0" dirty="0"/>
              <a:t>para detectar cualquier cosa, </a:t>
            </a:r>
            <a:r>
              <a:rPr lang="es-ES" b="1" dirty="0"/>
              <a:t>Sin</a:t>
            </a:r>
            <a:r>
              <a:rPr lang="es-ES" b="0" dirty="0"/>
              <a:t> </a:t>
            </a:r>
            <a:r>
              <a:rPr lang="es-ES" b="1" dirty="0"/>
              <a:t>interponerse</a:t>
            </a:r>
            <a:r>
              <a:rPr lang="es-ES" b="0" dirty="0"/>
              <a:t> en el camino para terminar: eventos Planificación, </a:t>
            </a:r>
            <a:r>
              <a:rPr lang="es-ES" b="0" dirty="0" err="1"/>
              <a:t>Daily</a:t>
            </a:r>
            <a:r>
              <a:rPr lang="es-ES" b="0" dirty="0"/>
              <a:t> Revisión, Retrospectiva, Review</a:t>
            </a:r>
          </a:p>
          <a:p>
            <a:r>
              <a:rPr lang="es-ES" b="1" dirty="0"/>
              <a:t>Adaptación</a:t>
            </a:r>
            <a:r>
              <a:rPr lang="es-ES" b="0" dirty="0"/>
              <a:t>: se conecta </a:t>
            </a:r>
            <a:r>
              <a:rPr lang="es-ES" b="1" dirty="0"/>
              <a:t>luego de la Inspección </a:t>
            </a:r>
            <a:r>
              <a:rPr lang="es-ES" b="0" dirty="0"/>
              <a:t>y se determina que alguna parte se </a:t>
            </a:r>
            <a:r>
              <a:rPr lang="es-ES" b="1" dirty="0"/>
              <a:t>desvía</a:t>
            </a:r>
            <a:r>
              <a:rPr lang="es-ES" b="0" dirty="0"/>
              <a:t> debe hacerse la adaptación, la desviación </a:t>
            </a:r>
            <a:r>
              <a:rPr lang="es-ES" b="1" dirty="0"/>
              <a:t>no puede ser alta </a:t>
            </a:r>
            <a:r>
              <a:rPr lang="es-ES" b="0" dirty="0"/>
              <a:t>y esto es muy </a:t>
            </a:r>
            <a:r>
              <a:rPr lang="es-ES" b="1" dirty="0"/>
              <a:t>valioso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603630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No hay </a:t>
            </a:r>
            <a:r>
              <a:rPr lang="es-ES" sz="1200" dirty="0" err="1"/>
              <a:t>subequipos</a:t>
            </a:r>
            <a:r>
              <a:rPr lang="es-ES" sz="1200" dirty="0"/>
              <a:t> ni jerarquías.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Es una unidad cohesionada de profesionales enfocados en un objetivo a la vez, el Objetivo del Producto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 general, </a:t>
            </a:r>
            <a:r>
              <a:rPr lang="es-ES" sz="1200" b="1" dirty="0"/>
              <a:t>los equipos más pequeños </a:t>
            </a:r>
            <a:r>
              <a:rPr lang="es-ES" sz="1200" dirty="0"/>
              <a:t>se comunican mejor y son más productivos.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1" i="0" u="none" strike="noStrike" baseline="0" dirty="0">
                <a:latin typeface="Calibri" panose="020F0502020204030204" pitchFamily="34" charset="0"/>
              </a:rPr>
              <a:t>multifuncionales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los miembros tienen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habilidades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necesarias para crear valor en cada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También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autogestionan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deciden internamente quién hace qué, cuándo y cómo.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lo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suficientemente pequeño como para seguir siendo ágil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lo suficientemente grande como para completar un trabajo significativo dentro de un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generalmente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10 personas o menos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En general, hemos descubierto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que los equipos más pequeños se comunican mejor y son más productivos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Si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dividen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en mas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equipos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Deben compartir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mismo Objetivo del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>
                <a:latin typeface="Calibri-Italic"/>
              </a:rPr>
              <a:t>Backlog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 err="1">
                <a:latin typeface="Calibri-Italic"/>
              </a:rPr>
              <a:t>Owner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actividades relacionadas con 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desde la colaboración de los interesados, la verificación, el mantenimiento, la operación, la experimentación,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investigación y el desarrollo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y cualquier otra cosa que pueda ser necesaria.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Están estructurados y empoderados por la organización para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gestionar su propio trabajo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Trabajar en </a:t>
            </a:r>
            <a:r>
              <a:rPr lang="es-ES" sz="1200" b="0" i="1" u="none" strike="noStrike" baseline="0" dirty="0" err="1">
                <a:latin typeface="Calibri-Italic"/>
              </a:rPr>
              <a:t>Sprints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a un ritmo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sostenible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mejora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enfoque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y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consistencia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Todo 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crear un </a:t>
            </a:r>
            <a:r>
              <a:rPr lang="es-ES" sz="1200" b="1" i="1" u="none" strike="noStrike" baseline="0" dirty="0" err="1">
                <a:latin typeface="Calibri-Italic"/>
              </a:rPr>
              <a:t>Increment</a:t>
            </a:r>
            <a:r>
              <a:rPr lang="es-ES" sz="1200" b="1" i="1" u="none" strike="noStrike" baseline="0" dirty="0">
                <a:latin typeface="Calibri-Italic"/>
              </a:rPr>
              <a:t>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valioso y útil en cada </a:t>
            </a:r>
            <a:r>
              <a:rPr lang="es-ES" sz="1200" b="1" i="1" u="none" strike="noStrike" baseline="0" dirty="0">
                <a:latin typeface="Calibri-Italic"/>
              </a:rPr>
              <a:t>Sprint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. 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877082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No hay </a:t>
            </a:r>
            <a:r>
              <a:rPr lang="es-ES" sz="1200" dirty="0" err="1"/>
              <a:t>subequipos</a:t>
            </a:r>
            <a:r>
              <a:rPr lang="es-ES" sz="1200" dirty="0"/>
              <a:t> ni jerarquías.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Es una unidad cohesionada de profesionales enfocados en un objetivo a la vez, el Objetivo del Producto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 general, </a:t>
            </a:r>
            <a:r>
              <a:rPr lang="es-ES" sz="1200" b="1" dirty="0"/>
              <a:t>los equipos más pequeños </a:t>
            </a:r>
            <a:r>
              <a:rPr lang="es-ES" sz="1200" dirty="0"/>
              <a:t>se comunican mejor y son más productivos.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1" i="0" u="none" strike="noStrike" baseline="0" dirty="0">
                <a:latin typeface="Calibri" panose="020F0502020204030204" pitchFamily="34" charset="0"/>
              </a:rPr>
              <a:t>multifuncionales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los miembros tienen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habilidades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necesarias para crear valor en cada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También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autogestionan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deciden internamente quién hace qué, cuándo y cómo.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lo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suficientemente pequeño como para seguir siendo ágil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lo suficientemente grande como para completar un trabajo significativo dentro de un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generalmente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10 personas o menos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En general, hemos descubierto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que los equipos más pequeños se comunican mejor y son más productivos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Si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dividen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en mas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equipos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Deben compartir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mismo Objetivo del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>
                <a:latin typeface="Calibri-Italic"/>
              </a:rPr>
              <a:t>Backlog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 err="1">
                <a:latin typeface="Calibri-Italic"/>
              </a:rPr>
              <a:t>Owner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actividades relacionadas con 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desde la colaboración de los interesados, la verificación, el mantenimiento, la operación, la experimentación,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investigación y el desarrollo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y cualquier otra cosa que pueda ser necesaria.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Están estructurados y empoderados por la organización para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gestionar su propio trabajo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Trabajar en </a:t>
            </a:r>
            <a:r>
              <a:rPr lang="es-ES" sz="1200" b="0" i="1" u="none" strike="noStrike" baseline="0" dirty="0" err="1">
                <a:latin typeface="Calibri-Italic"/>
              </a:rPr>
              <a:t>Sprints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a un ritmo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sostenible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mejora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enfoque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y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consistencia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Todo 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crear un </a:t>
            </a:r>
            <a:r>
              <a:rPr lang="es-ES" sz="1200" b="1" i="1" u="none" strike="noStrike" baseline="0" dirty="0" err="1">
                <a:latin typeface="Calibri-Italic"/>
              </a:rPr>
              <a:t>Increment</a:t>
            </a:r>
            <a:r>
              <a:rPr lang="es-ES" sz="1200" b="1" i="1" u="none" strike="noStrike" baseline="0" dirty="0">
                <a:latin typeface="Calibri-Italic"/>
              </a:rPr>
              <a:t>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valioso y útil en cada </a:t>
            </a:r>
            <a:r>
              <a:rPr lang="es-ES" sz="1200" b="1" i="1" u="none" strike="noStrike" baseline="0" dirty="0">
                <a:latin typeface="Calibri-Italic"/>
              </a:rPr>
              <a:t>Sprint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. 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637081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No hay </a:t>
            </a:r>
            <a:r>
              <a:rPr lang="es-ES" sz="1200" dirty="0" err="1"/>
              <a:t>subequipos</a:t>
            </a:r>
            <a:r>
              <a:rPr lang="es-ES" sz="1200" dirty="0"/>
              <a:t> ni jerarquías.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Es una unidad cohesionada de profesionales enfocados en un objetivo a la vez, el Objetivo del Producto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 general, </a:t>
            </a:r>
            <a:r>
              <a:rPr lang="es-ES" sz="1200" b="1" dirty="0"/>
              <a:t>los equipos más pequeños </a:t>
            </a:r>
            <a:r>
              <a:rPr lang="es-ES" sz="1200" dirty="0"/>
              <a:t>se comunican mejor y son más productivos.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1" i="0" u="none" strike="noStrike" baseline="0" dirty="0">
                <a:latin typeface="Calibri" panose="020F0502020204030204" pitchFamily="34" charset="0"/>
              </a:rPr>
              <a:t>multifuncionales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los miembros tienen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habilidades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necesarias para crear valor en cada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También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autogestionan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deciden internamente quién hace qué, cuándo y cómo.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lo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suficientemente pequeño como para seguir siendo ágil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lo suficientemente grande como para completar un trabajo significativo dentro de un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generalmente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10 personas o menos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En general, hemos descubierto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que los equipos más pequeños se comunican mejor y son más productivos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Si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dividen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en mas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equipos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Deben compartir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mismo Objetivo del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>
                <a:latin typeface="Calibri-Italic"/>
              </a:rPr>
              <a:t>Backlog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 err="1">
                <a:latin typeface="Calibri-Italic"/>
              </a:rPr>
              <a:t>Owner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actividades relacionadas con 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desde la colaboración de los interesados, la verificación, el mantenimiento, la operación, la experimentación,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investigación y el desarrollo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y cualquier otra cosa que pueda ser necesaria.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Están estructurados y empoderados por la organización para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gestionar su propio trabajo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Trabajar en </a:t>
            </a:r>
            <a:r>
              <a:rPr lang="es-ES" sz="1200" b="0" i="1" u="none" strike="noStrike" baseline="0" dirty="0" err="1">
                <a:latin typeface="Calibri-Italic"/>
              </a:rPr>
              <a:t>Sprints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a un ritmo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sostenible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mejora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enfoque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y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consistencia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Todo 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crear un </a:t>
            </a:r>
            <a:r>
              <a:rPr lang="es-ES" sz="1200" b="1" i="1" u="none" strike="noStrike" baseline="0" dirty="0" err="1">
                <a:latin typeface="Calibri-Italic"/>
              </a:rPr>
              <a:t>Increment</a:t>
            </a:r>
            <a:r>
              <a:rPr lang="es-ES" sz="1200" b="1" i="1" u="none" strike="noStrike" baseline="0" dirty="0">
                <a:latin typeface="Calibri-Italic"/>
              </a:rPr>
              <a:t>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valioso y útil en cada </a:t>
            </a:r>
            <a:r>
              <a:rPr lang="es-ES" sz="1200" b="1" i="1" u="none" strike="noStrike" baseline="0" dirty="0">
                <a:latin typeface="Calibri-Italic"/>
              </a:rPr>
              <a:t>Sprint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. 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646710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No hay </a:t>
            </a:r>
            <a:r>
              <a:rPr lang="es-ES" sz="1200" dirty="0" err="1"/>
              <a:t>subequipos</a:t>
            </a:r>
            <a:r>
              <a:rPr lang="es-ES" sz="1200" dirty="0"/>
              <a:t> ni jerarquías.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Es una unidad cohesionada de profesionales enfocados en un objetivo a la vez, el Objetivo del Producto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En general, </a:t>
            </a:r>
            <a:r>
              <a:rPr lang="es-ES" sz="1200" b="1" dirty="0"/>
              <a:t>los equipos más pequeños </a:t>
            </a:r>
            <a:r>
              <a:rPr lang="es-ES" sz="1200" dirty="0"/>
              <a:t>se comunican mejor y son más productivos.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1" i="0" u="none" strike="noStrike" baseline="0" dirty="0">
                <a:latin typeface="Calibri" panose="020F0502020204030204" pitchFamily="34" charset="0"/>
              </a:rPr>
              <a:t>multifuncionales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los miembros tienen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habilidades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necesarias para crear valor en cada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También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autogestionan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lo que significa que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deciden internamente quién hace qué, cuándo y cómo.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lo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suficientemente pequeño como para seguir siendo ágil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lo suficientemente grande como para completar un trabajo significativo dentro de un </a:t>
            </a:r>
            <a:r>
              <a:rPr lang="es-ES" sz="1200" b="0" i="1" u="none" strike="noStrike" baseline="0" dirty="0">
                <a:latin typeface="Calibri-Italic"/>
              </a:rPr>
              <a:t>Sprint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generalmente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10 personas o menos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En general, hemos descubierto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que los equipos más pequeños se comunican mejor y son más productivos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Si se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dividen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en mas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equipos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Deben compartir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mismo Objetivo del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>
                <a:latin typeface="Calibri-Italic"/>
              </a:rPr>
              <a:t>Backlog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y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1" i="1" u="none" strike="noStrike" baseline="0" dirty="0" err="1">
                <a:latin typeface="Calibri-Italic"/>
              </a:rPr>
              <a:t>Owner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todas las actividades relacionadas con 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desde la colaboración de los interesados, la verificación, el mantenimiento, la operación, la experimentación,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investigación y el desarrollo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y cualquier otra cosa que pueda ser necesaria. 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Están estructurados y empoderados por la organización para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gestionar su propio trabajo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Trabajar en </a:t>
            </a:r>
            <a:r>
              <a:rPr lang="es-ES" sz="1200" b="0" i="1" u="none" strike="noStrike" baseline="0" dirty="0" err="1">
                <a:latin typeface="Calibri-Italic"/>
              </a:rPr>
              <a:t>Sprints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a un ritmo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sostenible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mejora el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enfoque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y la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consistencia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del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Todo el </a:t>
            </a:r>
            <a:r>
              <a:rPr lang="es-ES" sz="1200" b="0" i="1" u="none" strike="noStrike" baseline="0" dirty="0">
                <a:latin typeface="Calibri-Italic"/>
              </a:rPr>
              <a:t>Scrum </a:t>
            </a:r>
            <a:r>
              <a:rPr lang="es-ES" sz="1200" b="0" i="1" u="none" strike="noStrike" baseline="0" dirty="0" err="1">
                <a:latin typeface="Calibri-Italic"/>
              </a:rPr>
              <a:t>Team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responsable de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crear un </a:t>
            </a:r>
            <a:r>
              <a:rPr lang="es-ES" sz="1200" b="1" i="1" u="none" strike="noStrike" baseline="0" dirty="0" err="1">
                <a:latin typeface="Calibri-Italic"/>
              </a:rPr>
              <a:t>Increment</a:t>
            </a:r>
            <a:r>
              <a:rPr lang="es-ES" sz="1200" b="1" i="1" u="none" strike="noStrike" baseline="0" dirty="0">
                <a:latin typeface="Calibri-Italic"/>
              </a:rPr>
              <a:t>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valioso y útil en cada </a:t>
            </a:r>
            <a:r>
              <a:rPr lang="es-ES" sz="1200" b="1" i="1" u="none" strike="noStrike" baseline="0" dirty="0">
                <a:latin typeface="Calibri-Italic"/>
              </a:rPr>
              <a:t>Sprint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. 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066623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Los artefactos de Scrum representan trabajo o valor. Están diseñados para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maximizar la transparencia</a:t>
            </a:r>
          </a:p>
          <a:p>
            <a:pPr algn="l"/>
            <a:r>
              <a:rPr lang="es-ES" sz="1200" b="1" i="0" u="none" strike="noStrike" baseline="0" dirty="0">
                <a:latin typeface="Calibri" panose="020F0502020204030204" pitchFamily="34" charset="0"/>
              </a:rPr>
              <a:t>de la información clave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 Por lo tanto, todas las personas que los inspeccionan tienen la misma base de</a:t>
            </a: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adaptación.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Cada artefacto contiene un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compromiso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 para garantizar que proporcione información que mejore la</a:t>
            </a: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transparencia y el enfoque frente al cual se pueda medir el progreso:</a:t>
            </a: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● Para el </a:t>
            </a:r>
            <a:r>
              <a:rPr lang="es-ES" sz="1200" b="0" i="1" u="none" strike="noStrike" baseline="0" dirty="0" err="1">
                <a:latin typeface="Calibri-Italic"/>
              </a:rPr>
              <a:t>Product</a:t>
            </a:r>
            <a:r>
              <a:rPr lang="es-ES" sz="1200" b="0" i="1" u="none" strike="noStrike" baseline="0" dirty="0">
                <a:latin typeface="Calibri-Italic"/>
              </a:rPr>
              <a:t> Backlog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</a:t>
            </a:r>
            <a:r>
              <a:rPr lang="es-ES" sz="1200" b="1" i="0" u="none" strike="noStrike" baseline="0" dirty="0">
                <a:latin typeface="Calibri" panose="020F0502020204030204" pitchFamily="34" charset="0"/>
              </a:rPr>
              <a:t>es el Objetivo del Producto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.</a:t>
            </a: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● Para el </a:t>
            </a:r>
            <a:r>
              <a:rPr lang="es-ES" sz="1200" b="0" i="1" u="none" strike="noStrike" baseline="0" dirty="0">
                <a:latin typeface="Calibri-Italic"/>
              </a:rPr>
              <a:t>Sprint Backlog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, es el Objetivo del Sprint</a:t>
            </a:r>
          </a:p>
          <a:p>
            <a:pPr algn="l"/>
            <a:r>
              <a:rPr lang="es-ES" sz="1200" b="0" i="0" u="none" strike="noStrike" baseline="0" dirty="0">
                <a:latin typeface="Calibri" panose="020F0502020204030204" pitchFamily="34" charset="0"/>
              </a:rPr>
              <a:t>● Para el </a:t>
            </a:r>
            <a:r>
              <a:rPr lang="es-ES" sz="1200" b="0" i="1" u="none" strike="noStrike" baseline="0" dirty="0" err="1">
                <a:latin typeface="Calibri-Italic"/>
              </a:rPr>
              <a:t>Increment</a:t>
            </a:r>
            <a:r>
              <a:rPr lang="es-ES" sz="1200" b="0" i="1" u="none" strike="noStrike" baseline="0" dirty="0">
                <a:latin typeface="Calibri-Italic"/>
              </a:rPr>
              <a:t> </a:t>
            </a:r>
            <a:r>
              <a:rPr lang="es-ES" sz="1200" b="0" i="0" u="none" strike="noStrike" baseline="0" dirty="0">
                <a:latin typeface="Calibri" panose="020F0502020204030204" pitchFamily="34" charset="0"/>
              </a:rPr>
              <a:t>es la Definición de Hecho.</a:t>
            </a:r>
          </a:p>
          <a:p>
            <a:pPr algn="l"/>
            <a:endParaRPr lang="es-ES" sz="1200" b="0" i="0" u="none" strike="noStrike" baseline="0" dirty="0">
              <a:latin typeface="Calibri" panose="020F0502020204030204" pitchFamily="34" charset="0"/>
            </a:endParaRPr>
          </a:p>
          <a:p>
            <a:pPr algn="l"/>
            <a:r>
              <a:rPr lang="es-ES" sz="800" b="0" i="0" u="none" strike="noStrike" baseline="0" dirty="0">
                <a:latin typeface="Calibri" panose="020F0502020204030204" pitchFamily="34" charset="0"/>
              </a:rPr>
              <a:t>Estos compromisos existen para </a:t>
            </a:r>
            <a:r>
              <a:rPr lang="es-ES" sz="800" b="1" i="0" u="none" strike="noStrike" baseline="0" dirty="0">
                <a:latin typeface="Calibri" panose="020F0502020204030204" pitchFamily="34" charset="0"/>
              </a:rPr>
              <a:t>reforzar el empirismo </a:t>
            </a:r>
            <a:r>
              <a:rPr lang="es-ES" sz="800" b="0" i="0" u="none" strike="noStrike" baseline="0" dirty="0">
                <a:latin typeface="Calibri" panose="020F0502020204030204" pitchFamily="34" charset="0"/>
              </a:rPr>
              <a:t>y </a:t>
            </a:r>
            <a:r>
              <a:rPr lang="es-ES" sz="800" b="1" i="0" u="none" strike="noStrike" baseline="0" dirty="0">
                <a:latin typeface="Calibri" panose="020F0502020204030204" pitchFamily="34" charset="0"/>
              </a:rPr>
              <a:t>los valores de Scrum </a:t>
            </a:r>
            <a:r>
              <a:rPr lang="es-ES" sz="800" b="0" i="0" u="none" strike="noStrike" baseline="0" dirty="0">
                <a:latin typeface="Calibri" panose="020F0502020204030204" pitchFamily="34" charset="0"/>
              </a:rPr>
              <a:t>para el </a:t>
            </a:r>
            <a:r>
              <a:rPr lang="es-ES" sz="800" b="0" i="1" u="none" strike="noStrike" baseline="0" dirty="0">
                <a:latin typeface="Calibri-Italic"/>
              </a:rPr>
              <a:t>Scrum </a:t>
            </a:r>
            <a:r>
              <a:rPr lang="es-ES" sz="800" b="0" i="1" u="none" strike="noStrike" baseline="0" dirty="0" err="1">
                <a:latin typeface="Calibri-Italic"/>
              </a:rPr>
              <a:t>Team</a:t>
            </a:r>
            <a:r>
              <a:rPr lang="es-ES" sz="800" b="0" i="1" u="none" strike="noStrike" baseline="0" dirty="0">
                <a:latin typeface="Calibri-Italic"/>
              </a:rPr>
              <a:t> </a:t>
            </a:r>
            <a:r>
              <a:rPr lang="es-ES" sz="800" b="0" i="0" u="none" strike="noStrike" baseline="0" dirty="0">
                <a:latin typeface="Calibri" panose="020F0502020204030204" pitchFamily="34" charset="0"/>
              </a:rPr>
              <a:t>y sus partes interesadas</a:t>
            </a:r>
            <a:endParaRPr lang="es-ES" sz="8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009495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Un nuevo </a:t>
            </a:r>
            <a:r>
              <a:rPr lang="es-ES" sz="1200" i="1" dirty="0"/>
              <a:t>Sprint</a:t>
            </a:r>
            <a:r>
              <a:rPr lang="es-ES" sz="1200" dirty="0"/>
              <a:t> comienza </a:t>
            </a:r>
            <a:r>
              <a:rPr lang="es-ES" sz="1200" b="1" dirty="0"/>
              <a:t>inmediatamente después </a:t>
            </a:r>
            <a:r>
              <a:rPr lang="es-ES" sz="1200" dirty="0"/>
              <a:t>de la conclusión del </a:t>
            </a:r>
            <a:r>
              <a:rPr lang="es-ES" sz="1200" i="1" dirty="0"/>
              <a:t>Sprint</a:t>
            </a:r>
            <a:r>
              <a:rPr lang="es-ES" sz="1200" dirty="0"/>
              <a:t> anterior.</a:t>
            </a:r>
            <a:r>
              <a:rPr lang="en-US" sz="1200" dirty="0"/>
              <a:t>​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938482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89535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34576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2916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36921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Ejemplo de MVP</a:t>
            </a:r>
          </a:p>
          <a:p>
            <a:endParaRPr lang="es-ES" dirty="0"/>
          </a:p>
          <a:p>
            <a:pPr algn="l"/>
            <a:r>
              <a:rPr lang="es-ES" b="1" i="0" dirty="0" err="1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Zappos</a:t>
            </a:r>
            <a:endParaRPr lang="es-ES" b="1" i="0" dirty="0">
              <a:solidFill>
                <a:srgbClr val="3E3F40"/>
              </a:solidFill>
              <a:effectLst/>
              <a:latin typeface="Poppins" panose="00000500000000000000" pitchFamily="2" charset="0"/>
            </a:endParaRPr>
          </a:p>
          <a:p>
            <a:pPr algn="l"/>
            <a:r>
              <a:rPr lang="es-ES" b="0" i="0" dirty="0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Nick </a:t>
            </a:r>
            <a:r>
              <a:rPr lang="es-ES" b="0" i="0" dirty="0" err="1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Swinmurn</a:t>
            </a:r>
            <a:r>
              <a:rPr lang="es-ES" b="0" i="0" dirty="0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, tenía una idea simple, vender zapatos online. Quería probar si su hipótesis de partida, “hay personas que quieren pagar por comprar zapatos online”, era cierta. Para ello llevó a cabo un experimento. Habló con el propietario de una zapatería de su localidad, fotografió unos zapatos de su tienda y los publicó en su web para venderlos. Cuando le realizaban un pedido, Nick iba a la zapatería donde realizaba las fotos y compraba los zapatos, los empaquetaba como si fueran suyos y los enviaba al cliente. 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Poppins" panose="00000500000000000000" pitchFamily="2" charset="0"/>
              </a:rPr>
              <a:t>Zappos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Poppins" panose="00000500000000000000" pitchFamily="2" charset="0"/>
              </a:rPr>
              <a:t> </a:t>
            </a:r>
            <a:r>
              <a:rPr lang="es-ES" b="1" i="0" dirty="0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fue comprada por Amazon en 2009 por 1,2 mil millones de dólares</a:t>
            </a:r>
            <a:r>
              <a:rPr lang="es-ES" b="0" i="0" dirty="0">
                <a:solidFill>
                  <a:srgbClr val="3E3F40"/>
                </a:solidFill>
                <a:effectLst/>
                <a:latin typeface="Poppins" panose="00000500000000000000" pitchFamily="2" charset="0"/>
              </a:rPr>
              <a:t>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37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5378824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s-ES" baseline="0" dirty="0"/>
              <a:t>(Abrir y mostrar espacio ágil en </a:t>
            </a:r>
            <a:r>
              <a:rPr lang="es-ES" baseline="0" dirty="0" err="1"/>
              <a:t>confluence</a:t>
            </a:r>
            <a:r>
              <a:rPr lang="es-ES" baseline="0" dirty="0"/>
              <a:t>, haciendo un breve recorrido para que sepan cómo está organizado y cómo moverse por él)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38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5132305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39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066135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7616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Hace Deporte</a:t>
            </a:r>
            <a:r>
              <a:rPr lang="es-ES" sz="1200" dirty="0"/>
              <a:t>: va a la piscina, reserva por la app, empieza dieta y termina, va al bar los viernes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Es Deportista: </a:t>
            </a:r>
            <a:r>
              <a:rPr lang="es-ES" sz="1200" dirty="0"/>
              <a:t>Revisiones medicas periódicas, Compite el ligas internacionales, Sacrifica salidas con amigos o familia, es consciente que debe dormir bien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El que </a:t>
            </a:r>
            <a:r>
              <a:rPr lang="es-ES" sz="1200" b="1" dirty="0"/>
              <a:t>ES</a:t>
            </a:r>
            <a:r>
              <a:rPr lang="es-ES" sz="1200" dirty="0"/>
              <a:t> deportista tiene </a:t>
            </a:r>
            <a:r>
              <a:rPr lang="es-ES" sz="1200" b="1" dirty="0"/>
              <a:t>interiorizado</a:t>
            </a:r>
            <a:r>
              <a:rPr lang="es-ES" sz="1200" dirty="0"/>
              <a:t> sus valores y sus prioridades que aplica en su día completo.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baseline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649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Mentalidad (</a:t>
            </a:r>
            <a:r>
              <a:rPr lang="es-ES" b="0" i="0" dirty="0" err="1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Mindset</a:t>
            </a:r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) se refiere a un </a:t>
            </a:r>
            <a:r>
              <a:rPr lang="es-ES" b="1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conjunto de creencias</a:t>
            </a:r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s-ES" b="1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valores, costumbres</a:t>
            </a:r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,</a:t>
            </a:r>
            <a:r>
              <a:rPr lang="es-ES" b="1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 principios </a:t>
            </a:r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que conforman el </a:t>
            </a:r>
            <a:r>
              <a:rPr lang="es-ES" b="1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modo de pensar </a:t>
            </a:r>
            <a:r>
              <a:rPr lang="es-ES" b="0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o enjuiciar la realidad de un individuo o un colectivo y que, por lo tanto, condicionan determinantemente sus </a:t>
            </a:r>
            <a:r>
              <a:rPr lang="es-ES" b="1" i="0" dirty="0">
                <a:solidFill>
                  <a:srgbClr val="6F6F6F"/>
                </a:solidFill>
                <a:effectLst/>
                <a:latin typeface="Open Sans" panose="020B0606030504020204" pitchFamily="34" charset="0"/>
              </a:rPr>
              <a:t>decisiones y actuaciones. </a:t>
            </a:r>
            <a:r>
              <a:rPr lang="es-ES" b="0" i="0" dirty="0">
                <a:solidFill>
                  <a:srgbClr val="000000"/>
                </a:solidFill>
                <a:effectLst/>
                <a:latin typeface="barlow-extralight"/>
              </a:rPr>
              <a:t>poniendo en practica de </a:t>
            </a:r>
            <a:r>
              <a:rPr lang="es-ES" b="1" i="0" dirty="0">
                <a:solidFill>
                  <a:srgbClr val="000000"/>
                </a:solidFill>
                <a:effectLst/>
                <a:latin typeface="barlow-extralight"/>
              </a:rPr>
              <a:t>manera constante </a:t>
            </a:r>
            <a:r>
              <a:rPr lang="es-ES" b="0" i="0" dirty="0">
                <a:solidFill>
                  <a:srgbClr val="000000"/>
                </a:solidFill>
                <a:effectLst/>
                <a:latin typeface="barlow-extralight"/>
              </a:rPr>
              <a:t>en nuestro día a día. Conectando el ser con el hacer.</a:t>
            </a:r>
            <a:endParaRPr lang="es-ES" b="1" i="0" dirty="0">
              <a:solidFill>
                <a:srgbClr val="6F6F6F"/>
              </a:solidFill>
              <a:effectLst/>
              <a:latin typeface="Open Sans" panose="020B0606030504020204" pitchFamily="34" charset="0"/>
            </a:endParaRPr>
          </a:p>
          <a:p>
            <a:endParaRPr lang="es-ES" b="0" i="0" dirty="0">
              <a:solidFill>
                <a:srgbClr val="6F6F6F"/>
              </a:solidFill>
              <a:effectLst/>
              <a:latin typeface="Open Sans" panose="020B0606030504020204" pitchFamily="34" charset="0"/>
            </a:endParaRPr>
          </a:p>
          <a:p>
            <a:r>
              <a:rPr lang="es-ES" b="1" dirty="0"/>
              <a:t>APLICAR</a:t>
            </a:r>
            <a:r>
              <a:rPr lang="es-ES" dirty="0"/>
              <a:t> la agilidad como si fuera un </a:t>
            </a:r>
            <a:r>
              <a:rPr lang="es-ES" b="1" dirty="0"/>
              <a:t>fin</a:t>
            </a:r>
            <a:r>
              <a:rPr lang="es-ES" dirty="0"/>
              <a:t>.. Y EL LO </a:t>
            </a:r>
            <a:r>
              <a:rPr lang="es-ES" b="1" dirty="0"/>
              <a:t>CONTRARIO</a:t>
            </a:r>
            <a:r>
              <a:rPr lang="es-ES" dirty="0"/>
              <a:t> no HAGO SCRUM porque SI LA Agilidad es </a:t>
            </a:r>
            <a:r>
              <a:rPr lang="es-ES" b="1" dirty="0"/>
              <a:t>UN MEDIO</a:t>
            </a:r>
          </a:p>
          <a:p>
            <a:endParaRPr lang="es-ES" b="1" dirty="0"/>
          </a:p>
          <a:p>
            <a:r>
              <a:rPr lang="es-ES" b="1" dirty="0"/>
              <a:t>No es un Fin es un Medio</a:t>
            </a:r>
          </a:p>
          <a:p>
            <a:endParaRPr lang="es-ES" dirty="0"/>
          </a:p>
          <a:p>
            <a:endParaRPr lang="es-ES" dirty="0"/>
          </a:p>
          <a:p>
            <a:r>
              <a:rPr lang="es-ES" b="1" i="0" dirty="0">
                <a:solidFill>
                  <a:srgbClr val="0E0A48"/>
                </a:solidFill>
                <a:effectLst/>
                <a:latin typeface="barlow-extralight"/>
              </a:rPr>
              <a:t>Cultura agile es tener un </a:t>
            </a:r>
            <a:r>
              <a:rPr lang="es-ES" b="1" i="0" dirty="0" err="1">
                <a:solidFill>
                  <a:srgbClr val="0E0A48"/>
                </a:solidFill>
                <a:effectLst/>
                <a:latin typeface="barlow-extralight"/>
              </a:rPr>
              <a:t>Mindset</a:t>
            </a:r>
            <a:r>
              <a:rPr lang="es-ES" b="0" i="0" dirty="0">
                <a:solidFill>
                  <a:srgbClr val="000000"/>
                </a:solidFill>
                <a:effectLst/>
                <a:latin typeface="barlow-extralight"/>
              </a:rPr>
              <a:t>, abrazamos el cambio integrando los valores y principios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889929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Aunque valoramos los elementos de la </a:t>
            </a:r>
            <a:r>
              <a:rPr lang="es-ES" sz="1200" b="1" dirty="0"/>
              <a:t>derecha/arriba</a:t>
            </a:r>
            <a:r>
              <a:rPr lang="es-ES" sz="1200" dirty="0"/>
              <a:t>, valoramos más los de la izquierda.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/>
              <a:t>1: Individuos e iteraciones:  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*Saber porque hacen lo que hacen y no hacerlo porque el cliente lo solicito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Las herramientas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mejoran la eficiencia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, pero hay tareas que requieren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talento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y necesitan personas que lo aporten y trabajen con una actitud adecuada.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Sin embargo en desarrollo ágil los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procesos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son una ayuda. Un soporte para guiar el trabajo. </a:t>
            </a:r>
            <a:endParaRPr lang="es-ES" sz="1200" dirty="0"/>
          </a:p>
          <a:p>
            <a:endParaRPr lang="es-ES" dirty="0">
              <a:ea typeface="Calibri"/>
              <a:cs typeface="Calibri"/>
            </a:endParaRPr>
          </a:p>
          <a:p>
            <a:r>
              <a:rPr lang="es-ES" sz="1200" b="1" dirty="0"/>
              <a:t>2: Software funcionando: 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*Entregar constantemente Software Funcionando en corto plazo y seguir iterando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Poder anticipar cómo será el funcionamiento del producto final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prototipos previos, 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o partes ya elaboradas ofrece un «</a:t>
            </a:r>
            <a:r>
              <a:rPr lang="es-ES" b="1" i="0" dirty="0" err="1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feedback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» enriquecedor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Los documentos son soporte de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hechos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, permiten la transferencia del conocimiento, registran información histórica, y en muchas cuestiones legales o normativas son obligatorios, pero su relevancia debe ser mucho menor que el producto final.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3. Colaboración con el cliente: 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*Involucrar al cliente desde el principio para recibir </a:t>
            </a:r>
            <a:r>
              <a:rPr lang="es-ES" b="0" i="1" dirty="0" err="1">
                <a:solidFill>
                  <a:srgbClr val="292929"/>
                </a:solidFill>
                <a:effectLst/>
                <a:latin typeface="charter"/>
              </a:rPr>
              <a:t>feedback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 y que esté presente en todo el proceso.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Cuando se prevén requisitos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inestables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por la velocidad de cambio en el entorno de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negocio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del cliente.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El objetivo de un proyecto ágil no es controlar la ejecución conforme a procesos y cumplimiento de planes, sino proporcionar el mayor valor posible al producto.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4. Responder al cambio: 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*Capacidad el tomar el </a:t>
            </a:r>
            <a:r>
              <a:rPr lang="es-ES" b="0" i="1" dirty="0" err="1">
                <a:solidFill>
                  <a:srgbClr val="292929"/>
                </a:solidFill>
                <a:effectLst/>
                <a:latin typeface="charter"/>
              </a:rPr>
              <a:t>feedback</a:t>
            </a:r>
            <a:r>
              <a:rPr lang="es-ES" b="0" i="1" dirty="0">
                <a:solidFill>
                  <a:srgbClr val="292929"/>
                </a:solidFill>
                <a:effectLst/>
                <a:latin typeface="charter"/>
              </a:rPr>
              <a:t> y adaptarse a los cambios.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Desarrollar productos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de requisitos inestables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, que tienen como factor inherente el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cambio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y la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evolución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 rápida y continua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Valores de la gestión ágil son la </a:t>
            </a:r>
            <a:r>
              <a:rPr lang="es-ES" b="1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anticipación y la adaptación, </a:t>
            </a:r>
            <a:r>
              <a:rPr lang="es-ES" b="0" i="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diferentes a los de la gestión de proyectos ortodoxa: planificación y control que evite desviaciones del plan.</a:t>
            </a:r>
            <a:endParaRPr lang="es-ES" b="1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411708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377396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Dicho esto, voy a explicaros</a:t>
            </a:r>
            <a:r>
              <a:rPr lang="es-ES" baseline="0" dirty="0"/>
              <a:t> lo que son los 12 principios Ágiles para el éxito de un proyecto y me gustaría que aquí prestarais especial atención a cada uno de ellos y cuando termine de explicarlos me comentéis cual es el que os parece más prometedor, cuál os ha dejado más indiferente o cuál es el que veis más complicado actualmente.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5717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dirty="0"/>
              <a:t>Es un </a:t>
            </a:r>
            <a:r>
              <a:rPr lang="es-ES" sz="1200" b="1" dirty="0" err="1"/>
              <a:t>framework</a:t>
            </a:r>
            <a:r>
              <a:rPr lang="es-ES" sz="1200" dirty="0"/>
              <a:t>; no es un proceso, una técnica </a:t>
            </a:r>
            <a:r>
              <a:rPr lang="es-ES" sz="1200" dirty="0" err="1"/>
              <a:t>ó</a:t>
            </a:r>
            <a:r>
              <a:rPr lang="es-ES" sz="1200" dirty="0"/>
              <a:t> un método definitivo  </a:t>
            </a:r>
            <a:r>
              <a:rPr lang="es-ES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(marco de trabajo)</a:t>
            </a:r>
            <a:endParaRPr lang="es-ES" sz="1200" dirty="0"/>
          </a:p>
          <a:p>
            <a:endParaRPr lang="es-ES" dirty="0"/>
          </a:p>
          <a:p>
            <a:r>
              <a:rPr lang="es-ES" dirty="0"/>
              <a:t>Se ha usado Scrum principalmente en Software pero también en:</a:t>
            </a:r>
          </a:p>
          <a:p>
            <a:r>
              <a:rPr lang="es-ES" dirty="0"/>
              <a:t>Crear vehículos </a:t>
            </a:r>
            <a:r>
              <a:rPr lang="es-ES" b="1" dirty="0"/>
              <a:t>automotores, Escuelas</a:t>
            </a:r>
            <a:r>
              <a:rPr lang="es-ES" dirty="0"/>
              <a:t> y </a:t>
            </a:r>
            <a:r>
              <a:rPr lang="es-ES" b="1" dirty="0"/>
              <a:t>gobiernos, Marketing</a:t>
            </a:r>
            <a:r>
              <a:rPr lang="es-ES" dirty="0"/>
              <a:t> </a:t>
            </a:r>
            <a:r>
              <a:rPr lang="es-ES" dirty="0" err="1"/>
              <a:t>etc</a:t>
            </a:r>
            <a:r>
              <a:rPr lang="es-ES" dirty="0"/>
              <a:t> otras industrias. personal</a:t>
            </a:r>
          </a:p>
          <a:p>
            <a:endParaRPr lang="es-ES" dirty="0"/>
          </a:p>
          <a:p>
            <a:r>
              <a:rPr lang="es-ES" dirty="0"/>
              <a:t>Problemas complejos.. Pequeño equipo que tiene las capacidades y puede solucionar estos problemas</a:t>
            </a:r>
          </a:p>
          <a:p>
            <a:endParaRPr lang="es-ES" dirty="0"/>
          </a:p>
          <a:p>
            <a:r>
              <a:rPr lang="es-ES" dirty="0"/>
              <a:t>Un método, tiene unas pautas definidas, paso a paso, te dice cómo hacer las cosas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47826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38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0"/>
          </p:nvPr>
        </p:nvSpPr>
        <p:spPr>
          <a:xfrm>
            <a:off x="1775521" y="1916832"/>
            <a:ext cx="8447617" cy="33131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2840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788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770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6926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9211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1966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4024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56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33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62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248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850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1836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13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7909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-27384"/>
            <a:ext cx="12192000" cy="6217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87" r:id="rId5"/>
    <p:sldLayoutId id="2147483788" r:id="rId6"/>
    <p:sldLayoutId id="2147483789" r:id="rId7"/>
  </p:sldLayoutIdLst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biLevel thresh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48F5250-2827-446F-A648-695178A1A75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7A14C8F-25DB-49EB-B47A-658893AD7E7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422" y="0"/>
            <a:ext cx="2182146" cy="80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860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12192000" cy="62179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334FC4F-7EEB-4DF9-9098-C3CC4ACD83E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" y="7378"/>
            <a:ext cx="3400425" cy="581025"/>
          </a:xfrm>
          <a:prstGeom prst="rect">
            <a:avLst/>
          </a:prstGeom>
        </p:spPr>
      </p:pic>
      <p:pic>
        <p:nvPicPr>
          <p:cNvPr id="7" name="Imagen 6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654E920-B4D9-4E1F-8DDF-886E48C50BF1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5422" y="0"/>
            <a:ext cx="1606082" cy="59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626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sv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46.jpe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customXml" Target="../ink/ink1.xm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7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6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6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0.png"/><Relationship Id="rId7" Type="http://schemas.openxmlformats.org/officeDocument/2006/relationships/image" Target="../media/image5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5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8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xfrm>
            <a:off x="1522579" y="1733399"/>
            <a:ext cx="9001000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altLang="es-ES" sz="6000" dirty="0">
                <a:latin typeface="Arial Narrow" panose="020B0606020202030204" pitchFamily="34" charset="0"/>
              </a:rPr>
              <a:t>Formación Metodología Ágil en la STIC</a:t>
            </a:r>
            <a:endParaRPr lang="es-ES" altLang="es-ES" sz="4800" dirty="0">
              <a:latin typeface="Arial Narrow" panose="020B060602020203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2643545" y="3727874"/>
            <a:ext cx="67815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s-ES" altLang="es-ES" sz="3200" dirty="0">
                <a:solidFill>
                  <a:schemeClr val="bg1"/>
                </a:solidFill>
              </a:rPr>
              <a:t>Documentación de apoyo SMO</a:t>
            </a:r>
            <a:endParaRPr lang="es-ES" altLang="es-ES" sz="3200" b="1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567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C69ACB8C-7093-8600-1AFC-1FCDEB79BFB5}"/>
              </a:ext>
            </a:extLst>
          </p:cNvPr>
          <p:cNvSpPr txBox="1">
            <a:spLocks/>
          </p:cNvSpPr>
          <p:nvPr/>
        </p:nvSpPr>
        <p:spPr>
          <a:xfrm>
            <a:off x="4145587" y="745338"/>
            <a:ext cx="9100302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n-US" sz="1800" dirty="0" err="1">
                <a:solidFill>
                  <a:srgbClr val="4B4B4D"/>
                </a:solidFill>
              </a:rPr>
              <a:t>Valores</a:t>
            </a:r>
            <a:r>
              <a:rPr lang="en-US" sz="1800" dirty="0">
                <a:solidFill>
                  <a:srgbClr val="4B4B4D"/>
                </a:solidFill>
              </a:rPr>
              <a:t> y </a:t>
            </a:r>
            <a:r>
              <a:rPr lang="en-US" sz="1800" dirty="0" err="1">
                <a:solidFill>
                  <a:srgbClr val="4B4B4D"/>
                </a:solidFill>
              </a:rPr>
              <a:t>pilares</a:t>
            </a:r>
            <a:r>
              <a:rPr lang="en-US" sz="1800" dirty="0">
                <a:solidFill>
                  <a:srgbClr val="4B4B4D"/>
                </a:solidFill>
              </a:rPr>
              <a:t> de scrum</a:t>
            </a:r>
            <a:r>
              <a:rPr lang="es-ES" sz="1800" dirty="0">
                <a:solidFill>
                  <a:srgbClr val="000000"/>
                </a:solidFill>
              </a:rPr>
              <a:t>​ 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3DE6257A-3A7D-0C19-73F4-FAC4EBC3947B}"/>
              </a:ext>
            </a:extLst>
          </p:cNvPr>
          <p:cNvSpPr/>
          <p:nvPr/>
        </p:nvSpPr>
        <p:spPr>
          <a:xfrm>
            <a:off x="1283860" y="4944860"/>
            <a:ext cx="9595459" cy="348477"/>
          </a:xfrm>
          <a:prstGeom prst="roundRect">
            <a:avLst>
              <a:gd name="adj" fmla="val 9837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322F51E0-E7FC-2BE7-5A70-77C7B23BA0AC}"/>
              </a:ext>
            </a:extLst>
          </p:cNvPr>
          <p:cNvSpPr/>
          <p:nvPr/>
        </p:nvSpPr>
        <p:spPr>
          <a:xfrm>
            <a:off x="1140215" y="5047556"/>
            <a:ext cx="9932578" cy="348477"/>
          </a:xfrm>
          <a:prstGeom prst="roundRect">
            <a:avLst>
              <a:gd name="adj" fmla="val 9837"/>
            </a:avLst>
          </a:prstGeom>
          <a:solidFill>
            <a:srgbClr val="76717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6BC10827-4383-FE27-D49B-C4EC7354BD33}"/>
              </a:ext>
            </a:extLst>
          </p:cNvPr>
          <p:cNvSpPr/>
          <p:nvPr/>
        </p:nvSpPr>
        <p:spPr>
          <a:xfrm>
            <a:off x="1753681" y="2472141"/>
            <a:ext cx="2150786" cy="2468831"/>
          </a:xfrm>
          <a:prstGeom prst="roundRect">
            <a:avLst>
              <a:gd name="adj" fmla="val 4847"/>
            </a:avLst>
          </a:prstGeom>
          <a:solidFill>
            <a:srgbClr val="DF7E2C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6E5B823-683E-DD9F-0112-5B74B2D3D637}"/>
              </a:ext>
            </a:extLst>
          </p:cNvPr>
          <p:cNvSpPr txBox="1"/>
          <p:nvPr/>
        </p:nvSpPr>
        <p:spPr>
          <a:xfrm>
            <a:off x="1198795" y="5063319"/>
            <a:ext cx="1664417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Compromiso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FAF764F-0678-A700-58CA-C7A16599B925}"/>
              </a:ext>
            </a:extLst>
          </p:cNvPr>
          <p:cNvSpPr txBox="1"/>
          <p:nvPr/>
        </p:nvSpPr>
        <p:spPr>
          <a:xfrm>
            <a:off x="9760527" y="5058189"/>
            <a:ext cx="1407959" cy="31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Coraje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D148D96-1CAB-3F2F-B4F5-8406A6703F1F}"/>
              </a:ext>
            </a:extLst>
          </p:cNvPr>
          <p:cNvSpPr txBox="1"/>
          <p:nvPr/>
        </p:nvSpPr>
        <p:spPr>
          <a:xfrm>
            <a:off x="3582822" y="5063319"/>
            <a:ext cx="1664417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Enfoque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49577DC-DD29-4BF9-5B73-50C88B3CE443}"/>
              </a:ext>
            </a:extLst>
          </p:cNvPr>
          <p:cNvSpPr txBox="1"/>
          <p:nvPr/>
        </p:nvSpPr>
        <p:spPr>
          <a:xfrm>
            <a:off x="7836913" y="5058189"/>
            <a:ext cx="1664417" cy="31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Respeto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AE82AD1-3426-6F8C-39D2-14475F537249}"/>
              </a:ext>
            </a:extLst>
          </p:cNvPr>
          <p:cNvSpPr txBox="1"/>
          <p:nvPr/>
        </p:nvSpPr>
        <p:spPr>
          <a:xfrm>
            <a:off x="5650448" y="5058189"/>
            <a:ext cx="1664417" cy="31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Apertura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5200740-8FF0-90F2-075F-4234C7BF29C0}"/>
              </a:ext>
            </a:extLst>
          </p:cNvPr>
          <p:cNvSpPr txBox="1"/>
          <p:nvPr/>
        </p:nvSpPr>
        <p:spPr>
          <a:xfrm rot="16200000">
            <a:off x="1776908" y="3443839"/>
            <a:ext cx="1923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kern="1200" dirty="0">
                <a:solidFill>
                  <a:schemeClr val="bg1"/>
                </a:solidFill>
              </a:rPr>
              <a:t>Transparencia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EDD7E539-630F-4FB1-E797-34DD11AB4033}"/>
              </a:ext>
            </a:extLst>
          </p:cNvPr>
          <p:cNvSpPr/>
          <p:nvPr/>
        </p:nvSpPr>
        <p:spPr>
          <a:xfrm>
            <a:off x="5048993" y="2467152"/>
            <a:ext cx="2150786" cy="2471688"/>
          </a:xfrm>
          <a:prstGeom prst="roundRect">
            <a:avLst>
              <a:gd name="adj" fmla="val 4847"/>
            </a:avLst>
          </a:prstGeom>
          <a:solidFill>
            <a:srgbClr val="DF7E2C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E77E3F7-FBEE-FBE2-1978-35C0B18DD7C0}"/>
              </a:ext>
            </a:extLst>
          </p:cNvPr>
          <p:cNvSpPr txBox="1"/>
          <p:nvPr/>
        </p:nvSpPr>
        <p:spPr>
          <a:xfrm rot="16200000">
            <a:off x="5375225" y="3410038"/>
            <a:ext cx="1513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kern="1200" dirty="0">
                <a:solidFill>
                  <a:schemeClr val="bg1"/>
                </a:solidFill>
              </a:rPr>
              <a:t>Inspección</a:t>
            </a: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547B2CAE-4C9F-2659-E982-7271CD2A887E}"/>
              </a:ext>
            </a:extLst>
          </p:cNvPr>
          <p:cNvSpPr/>
          <p:nvPr/>
        </p:nvSpPr>
        <p:spPr>
          <a:xfrm>
            <a:off x="8343126" y="2472141"/>
            <a:ext cx="2081361" cy="2468831"/>
          </a:xfrm>
          <a:prstGeom prst="roundRect">
            <a:avLst>
              <a:gd name="adj" fmla="val 4847"/>
            </a:avLst>
          </a:prstGeom>
          <a:solidFill>
            <a:srgbClr val="DF7E2C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2635B2F-0C45-0BDE-97E7-5B58A0AA7C99}"/>
              </a:ext>
            </a:extLst>
          </p:cNvPr>
          <p:cNvSpPr txBox="1"/>
          <p:nvPr/>
        </p:nvSpPr>
        <p:spPr>
          <a:xfrm rot="16200000">
            <a:off x="8582304" y="3389962"/>
            <a:ext cx="160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kern="1200" dirty="0">
                <a:solidFill>
                  <a:schemeClr val="bg1"/>
                </a:solidFill>
              </a:rPr>
              <a:t>Adaptación</a:t>
            </a: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452D253F-9BAF-3712-BF56-2F5CD57264F7}"/>
              </a:ext>
            </a:extLst>
          </p:cNvPr>
          <p:cNvSpPr/>
          <p:nvPr/>
        </p:nvSpPr>
        <p:spPr>
          <a:xfrm>
            <a:off x="1644485" y="2385117"/>
            <a:ext cx="2388386" cy="139951"/>
          </a:xfrm>
          <a:prstGeom prst="roundRect">
            <a:avLst>
              <a:gd name="adj" fmla="val 9837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48B3FD48-05A4-C24E-D521-7F2C8F4FE34D}"/>
              </a:ext>
            </a:extLst>
          </p:cNvPr>
          <p:cNvSpPr/>
          <p:nvPr/>
        </p:nvSpPr>
        <p:spPr>
          <a:xfrm>
            <a:off x="4937810" y="2389121"/>
            <a:ext cx="2388386" cy="157368"/>
          </a:xfrm>
          <a:prstGeom prst="roundRect">
            <a:avLst>
              <a:gd name="adj" fmla="val 9837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5B952B0B-4CDC-685B-A4CA-C5F630822401}"/>
              </a:ext>
            </a:extLst>
          </p:cNvPr>
          <p:cNvSpPr/>
          <p:nvPr/>
        </p:nvSpPr>
        <p:spPr>
          <a:xfrm>
            <a:off x="8252793" y="2371703"/>
            <a:ext cx="2262418" cy="153365"/>
          </a:xfrm>
          <a:prstGeom prst="roundRect">
            <a:avLst>
              <a:gd name="adj" fmla="val 9837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Triángulo isósceles 23">
            <a:extLst>
              <a:ext uri="{FF2B5EF4-FFF2-40B4-BE49-F238E27FC236}">
                <a16:creationId xmlns:a16="http://schemas.microsoft.com/office/drawing/2014/main" id="{A9EBC2B6-8B83-D146-94FA-514C4C40554A}"/>
              </a:ext>
            </a:extLst>
          </p:cNvPr>
          <p:cNvSpPr/>
          <p:nvPr/>
        </p:nvSpPr>
        <p:spPr>
          <a:xfrm>
            <a:off x="1486786" y="1364211"/>
            <a:ext cx="9218428" cy="1011183"/>
          </a:xfrm>
          <a:prstGeom prst="triangle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s-ES" sz="4000"/>
              <a:t>SCRUM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D4F2A01E-AB80-BCDB-8BE1-AF6A9143CE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4949" y="5470897"/>
            <a:ext cx="862406" cy="722357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13C123F0-B75C-2A5B-B09B-B5AD2521BA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2871" y="5487200"/>
            <a:ext cx="703988" cy="71706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5AB6E90-27CB-C0F2-B128-DB1758908F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2855" y="5469420"/>
            <a:ext cx="703987" cy="685983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D145AFEC-1CCB-275F-36B7-9A60178EEC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19363" y="5477077"/>
            <a:ext cx="656984" cy="819666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E4C8FAAB-3236-41A4-7A37-FAE49738DB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35231" y="5487710"/>
            <a:ext cx="515092" cy="731491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C50FD0DA-926C-338B-BD11-C840062542D4}"/>
              </a:ext>
            </a:extLst>
          </p:cNvPr>
          <p:cNvSpPr txBox="1"/>
          <p:nvPr/>
        </p:nvSpPr>
        <p:spPr>
          <a:xfrm rot="16200000">
            <a:off x="1069899" y="4050672"/>
            <a:ext cx="802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kern="1200">
                <a:solidFill>
                  <a:schemeClr val="bg2">
                    <a:lumMod val="50000"/>
                  </a:schemeClr>
                </a:solidFill>
              </a:rPr>
              <a:t>Pilares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A5345C2-CAF8-B7B6-9B69-2DAFF11BE0CB}"/>
              </a:ext>
            </a:extLst>
          </p:cNvPr>
          <p:cNvSpPr txBox="1"/>
          <p:nvPr/>
        </p:nvSpPr>
        <p:spPr>
          <a:xfrm rot="16200000">
            <a:off x="477545" y="5233317"/>
            <a:ext cx="870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kern="1200">
                <a:solidFill>
                  <a:schemeClr val="bg2">
                    <a:lumMod val="50000"/>
                  </a:schemeClr>
                </a:solidFill>
              </a:rPr>
              <a:t>Valores</a:t>
            </a:r>
          </a:p>
        </p:txBody>
      </p:sp>
      <p:sp>
        <p:nvSpPr>
          <p:cNvPr id="32" name="Marcador de texto 1">
            <a:extLst>
              <a:ext uri="{FF2B5EF4-FFF2-40B4-BE49-F238E27FC236}">
                <a16:creationId xmlns:a16="http://schemas.microsoft.com/office/drawing/2014/main" id="{9740C28D-88D5-D811-192B-5B86DBA7F292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06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5" grpId="0" animBg="1"/>
      <p:bldP spid="16" grpId="0"/>
      <p:bldP spid="18" grpId="0" animBg="1"/>
      <p:bldP spid="19" grpId="0"/>
      <p:bldP spid="21" grpId="0" animBg="1"/>
      <p:bldP spid="22" grpId="0" animBg="1"/>
      <p:bldP spid="23" grpId="0" animBg="1"/>
      <p:bldP spid="24" grpId="0" animBg="1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0BA3116-78D8-D8B2-B51E-DCA46636424D}"/>
              </a:ext>
            </a:extLst>
          </p:cNvPr>
          <p:cNvSpPr txBox="1"/>
          <p:nvPr/>
        </p:nvSpPr>
        <p:spPr>
          <a:xfrm>
            <a:off x="1273714" y="2269220"/>
            <a:ext cx="4698774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SCRUM TEAM</a:t>
            </a:r>
          </a:p>
          <a:p>
            <a:endParaRPr lang="es-ES" sz="1200" b="1" dirty="0">
              <a:solidFill>
                <a:srgbClr val="E7512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Son multifuncionales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Son pequeños máximo 10 personas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Responsables de desarrollar todo el trabajo de un producto.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Investigación y desarrollo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Gestionan su propio trabajo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Todo el equipo es responsable de entregar un Incremento valioso.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4E14D324-18DA-C805-4380-EC92829220A9}"/>
              </a:ext>
            </a:extLst>
          </p:cNvPr>
          <p:cNvSpPr/>
          <p:nvPr/>
        </p:nvSpPr>
        <p:spPr>
          <a:xfrm>
            <a:off x="7074947" y="1858896"/>
            <a:ext cx="4025048" cy="3834333"/>
          </a:xfrm>
          <a:prstGeom prst="ellipse">
            <a:avLst/>
          </a:prstGeom>
          <a:pattFill prst="pct50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76200">
            <a:solidFill>
              <a:schemeClr val="accent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100"/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BE09189E-1221-6F3B-5C76-A4D879D3C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442" y="2827848"/>
            <a:ext cx="1008980" cy="1004998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4EE80AE-EF3D-B5D1-BCA1-79C8FD875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5426" y="2753738"/>
            <a:ext cx="1164426" cy="1159829"/>
          </a:xfrm>
          <a:prstGeom prst="rect">
            <a:avLst/>
          </a:prstGeom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2C657101-EDA3-20A5-CD1B-14BEA7864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2880" y="3959449"/>
            <a:ext cx="951663" cy="94790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3E38362-31D0-F8E6-142A-79A85C8751F9}"/>
              </a:ext>
            </a:extLst>
          </p:cNvPr>
          <p:cNvSpPr txBox="1"/>
          <p:nvPr/>
        </p:nvSpPr>
        <p:spPr>
          <a:xfrm>
            <a:off x="7338873" y="3870864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PO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PRODUCT OWNER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5019F8-89F9-9D23-732F-FC50F529C3CF}"/>
              </a:ext>
            </a:extLst>
          </p:cNvPr>
          <p:cNvSpPr txBox="1"/>
          <p:nvPr/>
        </p:nvSpPr>
        <p:spPr>
          <a:xfrm>
            <a:off x="9842790" y="3804346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SM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SCRUM MASTER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6BB9A13-D136-1A02-8349-03C9111E0749}"/>
              </a:ext>
            </a:extLst>
          </p:cNvPr>
          <p:cNvSpPr txBox="1"/>
          <p:nvPr/>
        </p:nvSpPr>
        <p:spPr>
          <a:xfrm>
            <a:off x="8262607" y="4854543"/>
            <a:ext cx="18722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srgbClr val="E7512C"/>
                </a:solidFill>
                <a:latin typeface="Arial Black" panose="020B0A04020102020204" pitchFamily="34" charset="0"/>
              </a:rPr>
              <a:t>DESARROLLADORES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F902DE-AE82-9A75-E038-B8829BFF0889}"/>
              </a:ext>
            </a:extLst>
          </p:cNvPr>
          <p:cNvSpPr txBox="1"/>
          <p:nvPr/>
        </p:nvSpPr>
        <p:spPr>
          <a:xfrm>
            <a:off x="7806851" y="1436370"/>
            <a:ext cx="2416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>
                <a:solidFill>
                  <a:srgbClr val="E7512C"/>
                </a:solidFill>
                <a:latin typeface="Arial Black" panose="020B0A04020102020204" pitchFamily="34" charset="0"/>
              </a:rPr>
              <a:t>SCRUM TEAM</a:t>
            </a: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97AF442B-62A4-9442-D6D4-C96A565AC556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" name="Marcador de texto 4">
            <a:extLst>
              <a:ext uri="{FF2B5EF4-FFF2-40B4-BE49-F238E27FC236}">
                <a16:creationId xmlns:a16="http://schemas.microsoft.com/office/drawing/2014/main" id="{980886DF-9ABF-6867-CC54-4FE6B51274D3}"/>
              </a:ext>
            </a:extLst>
          </p:cNvPr>
          <p:cNvSpPr txBox="1">
            <a:spLocks/>
          </p:cNvSpPr>
          <p:nvPr/>
        </p:nvSpPr>
        <p:spPr>
          <a:xfrm>
            <a:off x="4658117" y="759453"/>
            <a:ext cx="9100302" cy="3416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2953A"/>
              </a:buClr>
              <a:buFont typeface="Arial" panose="020B0604020202020204" pitchFamily="34" charset="0"/>
              <a:buNone/>
              <a:defRPr lang="es-ES" sz="1800" b="1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>
                <a:solidFill>
                  <a:srgbClr val="4B4B4D"/>
                </a:solidFill>
              </a:rPr>
              <a:t>Roles - Scrum </a:t>
            </a:r>
            <a:r>
              <a:rPr lang="es-ES" b="0" dirty="0" err="1">
                <a:solidFill>
                  <a:srgbClr val="4B4B4D"/>
                </a:solidFill>
              </a:rPr>
              <a:t>Team</a:t>
            </a:r>
            <a:endParaRPr lang="es-ES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5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0BA3116-78D8-D8B2-B51E-DCA46636424D}"/>
              </a:ext>
            </a:extLst>
          </p:cNvPr>
          <p:cNvSpPr txBox="1"/>
          <p:nvPr/>
        </p:nvSpPr>
        <p:spPr>
          <a:xfrm>
            <a:off x="418280" y="1870110"/>
            <a:ext cx="5821736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</a:t>
            </a:r>
            <a:r>
              <a:rPr lang="es-ES" sz="1400" b="1" dirty="0" err="1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ES" sz="14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dirty="0" err="1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Owner</a:t>
            </a:r>
            <a:endParaRPr lang="es-ES" sz="1400" b="1" dirty="0">
              <a:solidFill>
                <a:srgbClr val="E7512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2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b="0" i="0" dirty="0">
                <a:effectLst/>
                <a:latin typeface="Arial" panose="020B0604020202020204" pitchFamily="34" charset="0"/>
              </a:rPr>
              <a:t>Definición y priorización del backlog del producto.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b="0" i="0" dirty="0">
                <a:effectLst/>
                <a:latin typeface="Arial" panose="020B0604020202020204" pitchFamily="34" charset="0"/>
              </a:rPr>
              <a:t>Escritura de historias de usuario y criterios de aceptación en lenguaje natural.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b="0" i="0" dirty="0">
                <a:effectLst/>
                <a:latin typeface="Arial" panose="020B0604020202020204" pitchFamily="34" charset="0"/>
              </a:rPr>
              <a:t>Validación final del incremento.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b="0" i="0" dirty="0">
                <a:effectLst/>
                <a:latin typeface="Arial" panose="020B0604020202020204" pitchFamily="34" charset="0"/>
              </a:rPr>
              <a:t>Validación de mejoras del proyecto.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4E14D324-18DA-C805-4380-EC92829220A9}"/>
              </a:ext>
            </a:extLst>
          </p:cNvPr>
          <p:cNvSpPr/>
          <p:nvPr/>
        </p:nvSpPr>
        <p:spPr>
          <a:xfrm>
            <a:off x="7074947" y="1858896"/>
            <a:ext cx="4025048" cy="3834333"/>
          </a:xfrm>
          <a:prstGeom prst="ellipse">
            <a:avLst/>
          </a:prstGeom>
          <a:pattFill prst="pct50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76200">
            <a:solidFill>
              <a:schemeClr val="accent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100"/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BE09189E-1221-6F3B-5C76-A4D879D3C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442" y="2827848"/>
            <a:ext cx="1008980" cy="1004998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4EE80AE-EF3D-B5D1-BCA1-79C8FD875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5426" y="2753738"/>
            <a:ext cx="1164426" cy="1159829"/>
          </a:xfrm>
          <a:prstGeom prst="rect">
            <a:avLst/>
          </a:prstGeom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2C657101-EDA3-20A5-CD1B-14BEA7864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2880" y="3959449"/>
            <a:ext cx="951663" cy="94790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3E38362-31D0-F8E6-142A-79A85C8751F9}"/>
              </a:ext>
            </a:extLst>
          </p:cNvPr>
          <p:cNvSpPr txBox="1"/>
          <p:nvPr/>
        </p:nvSpPr>
        <p:spPr>
          <a:xfrm>
            <a:off x="7338873" y="3870864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PO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PRODUCT OWNER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5019F8-89F9-9D23-732F-FC50F529C3CF}"/>
              </a:ext>
            </a:extLst>
          </p:cNvPr>
          <p:cNvSpPr txBox="1"/>
          <p:nvPr/>
        </p:nvSpPr>
        <p:spPr>
          <a:xfrm>
            <a:off x="9842790" y="3804346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SM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SCRUM MASTER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6BB9A13-D136-1A02-8349-03C9111E0749}"/>
              </a:ext>
            </a:extLst>
          </p:cNvPr>
          <p:cNvSpPr txBox="1"/>
          <p:nvPr/>
        </p:nvSpPr>
        <p:spPr>
          <a:xfrm>
            <a:off x="8262607" y="4854543"/>
            <a:ext cx="18722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srgbClr val="E7512C"/>
                </a:solidFill>
                <a:latin typeface="Arial Black" panose="020B0A04020102020204" pitchFamily="34" charset="0"/>
              </a:rPr>
              <a:t>DESARROLLADORES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F902DE-AE82-9A75-E038-B8829BFF0889}"/>
              </a:ext>
            </a:extLst>
          </p:cNvPr>
          <p:cNvSpPr txBox="1"/>
          <p:nvPr/>
        </p:nvSpPr>
        <p:spPr>
          <a:xfrm>
            <a:off x="7806851" y="1436370"/>
            <a:ext cx="2416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>
                <a:solidFill>
                  <a:srgbClr val="E7512C"/>
                </a:solidFill>
                <a:latin typeface="Arial Black" panose="020B0A04020102020204" pitchFamily="34" charset="0"/>
              </a:rPr>
              <a:t>SCRUM TEAM</a:t>
            </a: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97AF442B-62A4-9442-D6D4-C96A565AC556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" name="Marcador de texto 4">
            <a:extLst>
              <a:ext uri="{FF2B5EF4-FFF2-40B4-BE49-F238E27FC236}">
                <a16:creationId xmlns:a16="http://schemas.microsoft.com/office/drawing/2014/main" id="{980886DF-9ABF-6867-CC54-4FE6B51274D3}"/>
              </a:ext>
            </a:extLst>
          </p:cNvPr>
          <p:cNvSpPr txBox="1">
            <a:spLocks/>
          </p:cNvSpPr>
          <p:nvPr/>
        </p:nvSpPr>
        <p:spPr>
          <a:xfrm>
            <a:off x="4658117" y="759453"/>
            <a:ext cx="9100302" cy="3416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2953A"/>
              </a:buClr>
              <a:buFont typeface="Arial" panose="020B0604020202020204" pitchFamily="34" charset="0"/>
              <a:buNone/>
              <a:defRPr lang="es-ES" sz="1800" b="1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>
                <a:solidFill>
                  <a:srgbClr val="4B4B4D"/>
                </a:solidFill>
              </a:rPr>
              <a:t>Roles - Scrum </a:t>
            </a:r>
            <a:r>
              <a:rPr lang="es-ES" b="0" dirty="0" err="1">
                <a:solidFill>
                  <a:srgbClr val="4B4B4D"/>
                </a:solidFill>
              </a:rPr>
              <a:t>Team</a:t>
            </a:r>
            <a:endParaRPr lang="es-ES" b="0" dirty="0">
              <a:solidFill>
                <a:srgbClr val="000000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EBA7527-C18F-47EB-B6DA-CB469D739396}"/>
              </a:ext>
            </a:extLst>
          </p:cNvPr>
          <p:cNvSpPr txBox="1"/>
          <p:nvPr/>
        </p:nvSpPr>
        <p:spPr>
          <a:xfrm>
            <a:off x="1138255" y="3959449"/>
            <a:ext cx="5768445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PPO Proxy </a:t>
            </a:r>
            <a:r>
              <a:rPr lang="es-ES" sz="1400" b="1" dirty="0" err="1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ES" sz="14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dirty="0" err="1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Owner</a:t>
            </a:r>
            <a:endParaRPr lang="es-ES" sz="1400" b="1" dirty="0">
              <a:solidFill>
                <a:srgbClr val="E7512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400" b="1" dirty="0">
              <a:solidFill>
                <a:srgbClr val="E7512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Portavoz de Personal Funcional y gestión de las comunicaciones con estos.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Gestión del producto / proyecto y coordinación con áreas internas de la STIC.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Definición y validación del backlog del producto.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Escritura de historias de usuario y criterios de aceptación en lenguaje natural.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Facilitación y planificación de ceremonias.</a:t>
            </a:r>
          </a:p>
          <a:p>
            <a:endParaRPr lang="es-ES" sz="1400" b="0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58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0BA3116-78D8-D8B2-B51E-DCA46636424D}"/>
              </a:ext>
            </a:extLst>
          </p:cNvPr>
          <p:cNvSpPr txBox="1"/>
          <p:nvPr/>
        </p:nvSpPr>
        <p:spPr>
          <a:xfrm>
            <a:off x="1273714" y="2269220"/>
            <a:ext cx="4698774" cy="2564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SCRUM MASTER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Facilitación y planificación de ceremonias.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Aseguramiento de comunicaciones entre la factoría de desarrollo y el SAS.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Resolución de bloqueos.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Seguimiento de los objetivos del Sprint.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Velar por la mejora continua del equipo.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4E14D324-18DA-C805-4380-EC92829220A9}"/>
              </a:ext>
            </a:extLst>
          </p:cNvPr>
          <p:cNvSpPr/>
          <p:nvPr/>
        </p:nvSpPr>
        <p:spPr>
          <a:xfrm>
            <a:off x="7074947" y="1858896"/>
            <a:ext cx="4025048" cy="3834333"/>
          </a:xfrm>
          <a:prstGeom prst="ellipse">
            <a:avLst/>
          </a:prstGeom>
          <a:pattFill prst="pct50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76200">
            <a:solidFill>
              <a:schemeClr val="accent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100"/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BE09189E-1221-6F3B-5C76-A4D879D3C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442" y="2827848"/>
            <a:ext cx="1008980" cy="1004998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4EE80AE-EF3D-B5D1-BCA1-79C8FD875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5426" y="2753738"/>
            <a:ext cx="1164426" cy="1159829"/>
          </a:xfrm>
          <a:prstGeom prst="rect">
            <a:avLst/>
          </a:prstGeom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2C657101-EDA3-20A5-CD1B-14BEA7864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2880" y="3959449"/>
            <a:ext cx="951663" cy="94790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3E38362-31D0-F8E6-142A-79A85C8751F9}"/>
              </a:ext>
            </a:extLst>
          </p:cNvPr>
          <p:cNvSpPr txBox="1"/>
          <p:nvPr/>
        </p:nvSpPr>
        <p:spPr>
          <a:xfrm>
            <a:off x="7338873" y="3870864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PO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PRODUCT OWNER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5019F8-89F9-9D23-732F-FC50F529C3CF}"/>
              </a:ext>
            </a:extLst>
          </p:cNvPr>
          <p:cNvSpPr txBox="1"/>
          <p:nvPr/>
        </p:nvSpPr>
        <p:spPr>
          <a:xfrm>
            <a:off x="9842790" y="3804346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SM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SCRUM MASTER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6BB9A13-D136-1A02-8349-03C9111E0749}"/>
              </a:ext>
            </a:extLst>
          </p:cNvPr>
          <p:cNvSpPr txBox="1"/>
          <p:nvPr/>
        </p:nvSpPr>
        <p:spPr>
          <a:xfrm>
            <a:off x="8262607" y="4854543"/>
            <a:ext cx="18722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srgbClr val="E7512C"/>
                </a:solidFill>
                <a:latin typeface="Arial Black" panose="020B0A04020102020204" pitchFamily="34" charset="0"/>
              </a:rPr>
              <a:t>DESARROLLADORES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F902DE-AE82-9A75-E038-B8829BFF0889}"/>
              </a:ext>
            </a:extLst>
          </p:cNvPr>
          <p:cNvSpPr txBox="1"/>
          <p:nvPr/>
        </p:nvSpPr>
        <p:spPr>
          <a:xfrm>
            <a:off x="7806851" y="1436370"/>
            <a:ext cx="2416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>
                <a:solidFill>
                  <a:srgbClr val="E7512C"/>
                </a:solidFill>
                <a:latin typeface="Arial Black" panose="020B0A04020102020204" pitchFamily="34" charset="0"/>
              </a:rPr>
              <a:t>SCRUM TEAM</a:t>
            </a: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97AF442B-62A4-9442-D6D4-C96A565AC556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" name="Marcador de texto 4">
            <a:extLst>
              <a:ext uri="{FF2B5EF4-FFF2-40B4-BE49-F238E27FC236}">
                <a16:creationId xmlns:a16="http://schemas.microsoft.com/office/drawing/2014/main" id="{980886DF-9ABF-6867-CC54-4FE6B51274D3}"/>
              </a:ext>
            </a:extLst>
          </p:cNvPr>
          <p:cNvSpPr txBox="1">
            <a:spLocks/>
          </p:cNvSpPr>
          <p:nvPr/>
        </p:nvSpPr>
        <p:spPr>
          <a:xfrm>
            <a:off x="4658117" y="759453"/>
            <a:ext cx="9100302" cy="3416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2953A"/>
              </a:buClr>
              <a:buFont typeface="Arial" panose="020B0604020202020204" pitchFamily="34" charset="0"/>
              <a:buNone/>
              <a:defRPr lang="es-ES" sz="1800" b="1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>
                <a:solidFill>
                  <a:srgbClr val="4B4B4D"/>
                </a:solidFill>
              </a:rPr>
              <a:t>Roles - Scrum </a:t>
            </a:r>
            <a:r>
              <a:rPr lang="es-ES" b="0" dirty="0" err="1">
                <a:solidFill>
                  <a:srgbClr val="4B4B4D"/>
                </a:solidFill>
              </a:rPr>
              <a:t>Team</a:t>
            </a:r>
            <a:endParaRPr lang="es-ES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49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0BA3116-78D8-D8B2-B51E-DCA46636424D}"/>
              </a:ext>
            </a:extLst>
          </p:cNvPr>
          <p:cNvSpPr txBox="1"/>
          <p:nvPr/>
        </p:nvSpPr>
        <p:spPr>
          <a:xfrm>
            <a:off x="1273714" y="2269220"/>
            <a:ext cx="469877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E751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DESARROLLADORES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cs typeface="ＭＳ Ｐゴシック" charset="0"/>
              </a:rPr>
              <a:t>Desarrollo del producto y consecución de los objetivos del Sprint.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cs typeface="ＭＳ Ｐゴシック" charset="0"/>
              </a:rPr>
              <a:t>Identificar eventos que puedan disminuir su disponibilidad/capacidad.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cs typeface="ＭＳ Ｐゴシック" charset="0"/>
              </a:rPr>
              <a:t>Aseguramiento de la calidad o QA ("</a:t>
            </a:r>
            <a:r>
              <a:rPr lang="es-ES" sz="1200" dirty="0" err="1">
                <a:cs typeface="ＭＳ Ｐゴシック" charset="0"/>
              </a:rPr>
              <a:t>Quality</a:t>
            </a:r>
            <a:r>
              <a:rPr lang="es-ES" sz="1200" dirty="0">
                <a:cs typeface="ＭＳ Ｐゴシック" charset="0"/>
              </a:rPr>
              <a:t> </a:t>
            </a:r>
            <a:r>
              <a:rPr lang="es-ES" sz="1200" dirty="0" err="1">
                <a:cs typeface="ＭＳ Ｐゴシック" charset="0"/>
              </a:rPr>
              <a:t>Assurance</a:t>
            </a:r>
            <a:r>
              <a:rPr lang="es-ES" sz="1200" dirty="0">
                <a:cs typeface="ＭＳ Ｐゴシック" charset="0"/>
              </a:rPr>
              <a:t>").</a:t>
            </a:r>
          </a:p>
          <a:p>
            <a:endParaRPr lang="es-ES" sz="1200" b="1" dirty="0">
              <a:solidFill>
                <a:srgbClr val="E7512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4E14D324-18DA-C805-4380-EC92829220A9}"/>
              </a:ext>
            </a:extLst>
          </p:cNvPr>
          <p:cNvSpPr/>
          <p:nvPr/>
        </p:nvSpPr>
        <p:spPr>
          <a:xfrm>
            <a:off x="7074947" y="1858896"/>
            <a:ext cx="4025048" cy="3834333"/>
          </a:xfrm>
          <a:prstGeom prst="ellipse">
            <a:avLst/>
          </a:prstGeom>
          <a:pattFill prst="pct50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76200">
            <a:solidFill>
              <a:schemeClr val="accent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100"/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BE09189E-1221-6F3B-5C76-A4D879D3C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442" y="2827848"/>
            <a:ext cx="1008980" cy="1004998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4EE80AE-EF3D-B5D1-BCA1-79C8FD875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5426" y="2753738"/>
            <a:ext cx="1164426" cy="1159829"/>
          </a:xfrm>
          <a:prstGeom prst="rect">
            <a:avLst/>
          </a:prstGeom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2C657101-EDA3-20A5-CD1B-14BEA7864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2880" y="3959449"/>
            <a:ext cx="951663" cy="94790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3E38362-31D0-F8E6-142A-79A85C8751F9}"/>
              </a:ext>
            </a:extLst>
          </p:cNvPr>
          <p:cNvSpPr txBox="1"/>
          <p:nvPr/>
        </p:nvSpPr>
        <p:spPr>
          <a:xfrm>
            <a:off x="7338873" y="3870864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PO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PRODUCT OWNER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5019F8-89F9-9D23-732F-FC50F529C3CF}"/>
              </a:ext>
            </a:extLst>
          </p:cNvPr>
          <p:cNvSpPr txBox="1"/>
          <p:nvPr/>
        </p:nvSpPr>
        <p:spPr>
          <a:xfrm>
            <a:off x="9842790" y="3804346"/>
            <a:ext cx="12255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SM</a:t>
            </a:r>
          </a:p>
          <a:p>
            <a:pPr algn="ctr"/>
            <a:r>
              <a:rPr lang="es-ES" sz="1100" b="1">
                <a:solidFill>
                  <a:srgbClr val="E7512C"/>
                </a:solidFill>
                <a:latin typeface="Arial Black" panose="020B0A04020102020204" pitchFamily="34" charset="0"/>
              </a:rPr>
              <a:t>SCRUM MASTER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6BB9A13-D136-1A02-8349-03C9111E0749}"/>
              </a:ext>
            </a:extLst>
          </p:cNvPr>
          <p:cNvSpPr txBox="1"/>
          <p:nvPr/>
        </p:nvSpPr>
        <p:spPr>
          <a:xfrm>
            <a:off x="8262607" y="4854543"/>
            <a:ext cx="18722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srgbClr val="E7512C"/>
                </a:solidFill>
                <a:latin typeface="Arial Black" panose="020B0A04020102020204" pitchFamily="34" charset="0"/>
              </a:rPr>
              <a:t>DESARROLLADORES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F902DE-AE82-9A75-E038-B8829BFF0889}"/>
              </a:ext>
            </a:extLst>
          </p:cNvPr>
          <p:cNvSpPr txBox="1"/>
          <p:nvPr/>
        </p:nvSpPr>
        <p:spPr>
          <a:xfrm>
            <a:off x="7806851" y="1436370"/>
            <a:ext cx="2416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>
                <a:solidFill>
                  <a:srgbClr val="E7512C"/>
                </a:solidFill>
                <a:latin typeface="Arial Black" panose="020B0A04020102020204" pitchFamily="34" charset="0"/>
              </a:rPr>
              <a:t>SCRUM TEAM</a:t>
            </a: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97AF442B-62A4-9442-D6D4-C96A565AC556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" name="Marcador de texto 4">
            <a:extLst>
              <a:ext uri="{FF2B5EF4-FFF2-40B4-BE49-F238E27FC236}">
                <a16:creationId xmlns:a16="http://schemas.microsoft.com/office/drawing/2014/main" id="{980886DF-9ABF-6867-CC54-4FE6B51274D3}"/>
              </a:ext>
            </a:extLst>
          </p:cNvPr>
          <p:cNvSpPr txBox="1">
            <a:spLocks/>
          </p:cNvSpPr>
          <p:nvPr/>
        </p:nvSpPr>
        <p:spPr>
          <a:xfrm>
            <a:off x="4658117" y="759453"/>
            <a:ext cx="9100302" cy="3416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2953A"/>
              </a:buClr>
              <a:buFont typeface="Arial" panose="020B0604020202020204" pitchFamily="34" charset="0"/>
              <a:buNone/>
              <a:defRPr lang="es-ES" sz="1800" b="1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>
                <a:solidFill>
                  <a:srgbClr val="4B4B4D"/>
                </a:solidFill>
              </a:rPr>
              <a:t>Roles - Scrum </a:t>
            </a:r>
            <a:r>
              <a:rPr lang="es-ES" b="0" dirty="0" err="1">
                <a:solidFill>
                  <a:srgbClr val="4B4B4D"/>
                </a:solidFill>
              </a:rPr>
              <a:t>Team</a:t>
            </a:r>
            <a:endParaRPr lang="es-ES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37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3BF2A840-5719-0665-6242-F159393260D3}"/>
              </a:ext>
            </a:extLst>
          </p:cNvPr>
          <p:cNvSpPr/>
          <p:nvPr/>
        </p:nvSpPr>
        <p:spPr>
          <a:xfrm>
            <a:off x="915218" y="1676051"/>
            <a:ext cx="10343910" cy="707886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just"/>
            <a:r>
              <a:rPr lang="es-E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artefactos de </a:t>
            </a:r>
            <a:r>
              <a:rPr lang="es-ES" sz="200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Scrum</a:t>
            </a:r>
            <a:r>
              <a:rPr lang="es-E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representan el trabajo o el valor en diversas formas que son útiles para proporcionar transparencia y oportunidades para la inspección y adaptación. </a:t>
            </a: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677686F3-1949-C2E0-4452-E98D0A95BE7E}"/>
              </a:ext>
            </a:extLst>
          </p:cNvPr>
          <p:cNvSpPr txBox="1">
            <a:spLocks/>
          </p:cNvSpPr>
          <p:nvPr/>
        </p:nvSpPr>
        <p:spPr>
          <a:xfrm>
            <a:off x="7463797" y="2780928"/>
            <a:ext cx="3785843" cy="3049086"/>
          </a:xfrm>
          <a:prstGeom prst="rect">
            <a:avLst/>
          </a:prstGeom>
          <a:ln>
            <a:solidFill>
              <a:srgbClr val="F29231"/>
            </a:solidFill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s-ES" sz="1600" dirty="0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“Los artefactos definidos por Scrum están diseñados específicamente para maximizar la transparencia de la información clave, necesaria para asegurar que todos tengan el mismo entendimiento del artefacto”. 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0BA0E87E-2A4C-8EC3-0319-029EB4979894}"/>
              </a:ext>
            </a:extLst>
          </p:cNvPr>
          <p:cNvSpPr txBox="1">
            <a:spLocks/>
          </p:cNvSpPr>
          <p:nvPr/>
        </p:nvSpPr>
        <p:spPr>
          <a:xfrm>
            <a:off x="1077519" y="2780926"/>
            <a:ext cx="3049085" cy="3049085"/>
          </a:xfrm>
          <a:prstGeom prst="rect">
            <a:avLst/>
          </a:prstGeom>
          <a:ln>
            <a:solidFill>
              <a:srgbClr val="F2923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" sz="1800" dirty="0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Scrum </a:t>
            </a:r>
            <a:r>
              <a:rPr lang="es-ES" sz="1800" dirty="0" err="1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Artifact</a:t>
            </a:r>
            <a:r>
              <a:rPr lang="es-ES" sz="1800" dirty="0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" sz="1800" dirty="0">
              <a:solidFill>
                <a:srgbClr val="5252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sz="1800" dirty="0" err="1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ES" sz="1800" dirty="0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Backlog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1800" dirty="0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Sprint Backlog 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1800" dirty="0" err="1">
                <a:solidFill>
                  <a:srgbClr val="525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Increment</a:t>
            </a:r>
            <a:endParaRPr lang="es-ES" sz="1800" dirty="0">
              <a:solidFill>
                <a:srgbClr val="5252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9AC9950C-CAC8-20BB-B163-A5A636F8EB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513" y="2780927"/>
            <a:ext cx="3049085" cy="3049085"/>
          </a:xfrm>
          <a:prstGeom prst="rect">
            <a:avLst/>
          </a:prstGeom>
        </p:spPr>
      </p:pic>
      <p:sp>
        <p:nvSpPr>
          <p:cNvPr id="12" name="Marcador de texto 1">
            <a:extLst>
              <a:ext uri="{FF2B5EF4-FFF2-40B4-BE49-F238E27FC236}">
                <a16:creationId xmlns:a16="http://schemas.microsoft.com/office/drawing/2014/main" id="{B2108A81-5B20-B547-6CF8-EB7CF7E298AA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79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rma&#10;&#10;Descripción generada automáticamente">
            <a:extLst>
              <a:ext uri="{FF2B5EF4-FFF2-40B4-BE49-F238E27FC236}">
                <a16:creationId xmlns:a16="http://schemas.microsoft.com/office/drawing/2014/main" id="{3B64E206-5334-4504-5771-374A0519A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9960" y="2574224"/>
            <a:ext cx="3745559" cy="4063394"/>
          </a:xfrm>
          <a:prstGeom prst="rect">
            <a:avLst/>
          </a:prstGeom>
        </p:spPr>
      </p:pic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B203F0C8-0856-C969-DE32-5D45A9D773A9}"/>
              </a:ext>
            </a:extLst>
          </p:cNvPr>
          <p:cNvSpPr txBox="1">
            <a:spLocks/>
          </p:cNvSpPr>
          <p:nvPr/>
        </p:nvSpPr>
        <p:spPr>
          <a:xfrm>
            <a:off x="915216" y="1239253"/>
            <a:ext cx="8476433" cy="119622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2400" b="1" dirty="0"/>
              <a:t>Eventos Scrum</a:t>
            </a:r>
            <a:endParaRPr lang="es-ES" sz="1600" dirty="0"/>
          </a:p>
          <a:p>
            <a:pPr marL="0" indent="0" algn="l" rtl="0" fontAlgn="base">
              <a:buNone/>
            </a:pPr>
            <a:r>
              <a:rPr lang="es-ES" sz="1600" dirty="0"/>
              <a:t>Los eventos se utilizan en Scrum para crear regularidad y minimizar la necesidad de reuniones no definidas en Scrum.</a:t>
            </a:r>
            <a:r>
              <a:rPr lang="en-US" sz="1600" dirty="0"/>
              <a:t>​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5E3F1BC-7663-FE7F-2DB8-657638373001}"/>
              </a:ext>
            </a:extLst>
          </p:cNvPr>
          <p:cNvSpPr txBox="1"/>
          <p:nvPr/>
        </p:nvSpPr>
        <p:spPr>
          <a:xfrm>
            <a:off x="1137158" y="2838612"/>
            <a:ext cx="3665661" cy="1938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ES" sz="14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evento en Scrum es una oportunidad formal para inspeccionar y adaptar los artefactos Scrum.</a:t>
            </a:r>
          </a:p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ES" sz="14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Están diseñados específicamente para habilitar la transparencia requerida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DE0545F-8D29-3A6E-E4F7-52B5C90E1EA8}"/>
              </a:ext>
            </a:extLst>
          </p:cNvPr>
          <p:cNvSpPr txBox="1"/>
          <p:nvPr/>
        </p:nvSpPr>
        <p:spPr>
          <a:xfrm>
            <a:off x="5964987" y="5763894"/>
            <a:ext cx="1216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>
                <a:solidFill>
                  <a:srgbClr val="E7512C"/>
                </a:solidFill>
                <a:latin typeface="Dreaming Outloud Pro" panose="03050502040302030504" pitchFamily="66" charset="0"/>
                <a:cs typeface="Dreaming Outloud Pro" panose="03050502040302030504" pitchFamily="66" charset="0"/>
              </a:rPr>
              <a:t>Sprint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61FB279-3D60-6E97-6EB8-6AF44A223DA6}"/>
              </a:ext>
            </a:extLst>
          </p:cNvPr>
          <p:cNvSpPr txBox="1"/>
          <p:nvPr/>
        </p:nvSpPr>
        <p:spPr>
          <a:xfrm>
            <a:off x="5971604" y="3744892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>
                <a:solidFill>
                  <a:schemeClr val="accent2">
                    <a:lumMod val="50000"/>
                  </a:schemeClr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PLANNING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21765CC-B0B7-4423-3252-A63868D40976}"/>
              </a:ext>
            </a:extLst>
          </p:cNvPr>
          <p:cNvSpPr txBox="1"/>
          <p:nvPr/>
        </p:nvSpPr>
        <p:spPr>
          <a:xfrm>
            <a:off x="9300203" y="3600435"/>
            <a:ext cx="14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>
                <a:solidFill>
                  <a:schemeClr val="accent2">
                    <a:lumMod val="50000"/>
                  </a:schemeClr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REFINEMENT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DB4D7D-6FCE-5EED-04DE-A60D4917DB38}"/>
              </a:ext>
            </a:extLst>
          </p:cNvPr>
          <p:cNvSpPr txBox="1"/>
          <p:nvPr/>
        </p:nvSpPr>
        <p:spPr>
          <a:xfrm>
            <a:off x="8722952" y="2459971"/>
            <a:ext cx="74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>
                <a:solidFill>
                  <a:schemeClr val="accent2">
                    <a:lumMod val="50000"/>
                  </a:schemeClr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DAILY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99AAC12-D890-1FA4-0FC6-3A10BBABB9C3}"/>
              </a:ext>
            </a:extLst>
          </p:cNvPr>
          <p:cNvSpPr txBox="1"/>
          <p:nvPr/>
        </p:nvSpPr>
        <p:spPr>
          <a:xfrm>
            <a:off x="9111762" y="479657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>
                <a:solidFill>
                  <a:schemeClr val="accent2">
                    <a:lumMod val="50000"/>
                  </a:schemeClr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REVIEW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28729F2-DF0A-992E-5A37-44620DBB3113}"/>
              </a:ext>
            </a:extLst>
          </p:cNvPr>
          <p:cNvSpPr txBox="1"/>
          <p:nvPr/>
        </p:nvSpPr>
        <p:spPr>
          <a:xfrm>
            <a:off x="7730490" y="5579228"/>
            <a:ext cx="1725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accent2">
                    <a:lumMod val="50000"/>
                  </a:schemeClr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RETROSPECTIVE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Entrada de lápiz 12">
                <a:extLst>
                  <a:ext uri="{FF2B5EF4-FFF2-40B4-BE49-F238E27FC236}">
                    <a16:creationId xmlns:a16="http://schemas.microsoft.com/office/drawing/2014/main" id="{EF0CCA28-7861-3AF3-FCC6-3B8C85EE5A1D}"/>
                  </a:ext>
                </a:extLst>
              </p14:cNvPr>
              <p14:cNvContentPartPr/>
              <p14:nvPr/>
            </p14:nvContentPartPr>
            <p14:xfrm>
              <a:off x="6495194" y="3909625"/>
              <a:ext cx="360" cy="360"/>
            </p14:xfrm>
          </p:contentPart>
        </mc:Choice>
        <mc:Fallback xmlns="">
          <p:pic>
            <p:nvPicPr>
              <p:cNvPr id="13" name="Entrada de lápiz 12">
                <a:extLst>
                  <a:ext uri="{FF2B5EF4-FFF2-40B4-BE49-F238E27FC236}">
                    <a16:creationId xmlns:a16="http://schemas.microsoft.com/office/drawing/2014/main" id="{EF0CCA28-7861-3AF3-FCC6-3B8C85EE5A1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90874" y="3905305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Entrada de lápiz 13">
                <a:extLst>
                  <a:ext uri="{FF2B5EF4-FFF2-40B4-BE49-F238E27FC236}">
                    <a16:creationId xmlns:a16="http://schemas.microsoft.com/office/drawing/2014/main" id="{D76717B0-AD13-0E41-0640-205226F50B1B}"/>
                  </a:ext>
                </a:extLst>
              </p14:cNvPr>
              <p14:cNvContentPartPr/>
              <p14:nvPr/>
            </p14:nvContentPartPr>
            <p14:xfrm>
              <a:off x="1985834" y="4571305"/>
              <a:ext cx="360" cy="360"/>
            </p14:xfrm>
          </p:contentPart>
        </mc:Choice>
        <mc:Fallback xmlns="">
          <p:pic>
            <p:nvPicPr>
              <p:cNvPr id="14" name="Entrada de lápiz 13">
                <a:extLst>
                  <a:ext uri="{FF2B5EF4-FFF2-40B4-BE49-F238E27FC236}">
                    <a16:creationId xmlns:a16="http://schemas.microsoft.com/office/drawing/2014/main" id="{D76717B0-AD13-0E41-0640-205226F50B1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81514" y="4566985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Marcador de texto 1">
            <a:extLst>
              <a:ext uri="{FF2B5EF4-FFF2-40B4-BE49-F238E27FC236}">
                <a16:creationId xmlns:a16="http://schemas.microsoft.com/office/drawing/2014/main" id="{9B2C5796-6C9D-A359-8842-0D93D9493D6B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A1B7D80-A674-1F0C-6CF6-1C7B1CC9B365}"/>
              </a:ext>
            </a:extLst>
          </p:cNvPr>
          <p:cNvSpPr/>
          <p:nvPr/>
        </p:nvSpPr>
        <p:spPr>
          <a:xfrm>
            <a:off x="1027790" y="5684874"/>
            <a:ext cx="3975100" cy="5776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Sprint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duración 3 semanas (sugerido)</a:t>
            </a:r>
          </a:p>
        </p:txBody>
      </p:sp>
    </p:spTree>
    <p:extLst>
      <p:ext uri="{BB962C8B-B14F-4D97-AF65-F5344CB8AC3E}">
        <p14:creationId xmlns:p14="http://schemas.microsoft.com/office/powerpoint/2010/main" val="383152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6E10B1D-F812-BE1D-B5A8-616084495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535" y="1319278"/>
            <a:ext cx="4302475" cy="3471616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6153AACC-59B3-16F4-9565-77C45456E28B}"/>
              </a:ext>
            </a:extLst>
          </p:cNvPr>
          <p:cNvSpPr/>
          <p:nvPr/>
        </p:nvSpPr>
        <p:spPr>
          <a:xfrm>
            <a:off x="915217" y="5212950"/>
            <a:ext cx="3967758" cy="310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Sprint Backlog Priorizado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EC01DEFC-1EBD-4FB1-EA4D-BDC703606C57}"/>
              </a:ext>
            </a:extLst>
          </p:cNvPr>
          <p:cNvSpPr txBox="1">
            <a:spLocks/>
          </p:cNvSpPr>
          <p:nvPr/>
        </p:nvSpPr>
        <p:spPr>
          <a:xfrm>
            <a:off x="915217" y="494486"/>
            <a:ext cx="9100302" cy="48972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dirty="0">
                <a:solidFill>
                  <a:schemeClr val="tx2"/>
                </a:solidFill>
              </a:rPr>
              <a:t>Sprint </a:t>
            </a:r>
            <a:r>
              <a:rPr lang="es-ES" dirty="0" err="1">
                <a:solidFill>
                  <a:schemeClr val="tx2"/>
                </a:solidFill>
              </a:rPr>
              <a:t>Planning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A027FD6-BDAE-DFE4-6247-9B64CC4DBC31}"/>
              </a:ext>
            </a:extLst>
          </p:cNvPr>
          <p:cNvSpPr/>
          <p:nvPr/>
        </p:nvSpPr>
        <p:spPr>
          <a:xfrm>
            <a:off x="931293" y="1792313"/>
            <a:ext cx="3967758" cy="98481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" sz="1400" b="1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Objetivos:</a:t>
            </a:r>
            <a:endParaRPr lang="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Definición del objetivo del Sprint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Acordar la funcionalidad a desarrollar en el Sprint en curso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FF0A94C-85AC-8A09-1AB5-C311E1C99063}"/>
              </a:ext>
            </a:extLst>
          </p:cNvPr>
          <p:cNvSpPr/>
          <p:nvPr/>
        </p:nvSpPr>
        <p:spPr>
          <a:xfrm>
            <a:off x="923951" y="2928080"/>
            <a:ext cx="3975100" cy="51703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Al inicio del Sprint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7EDC20F-3E7F-D8A2-DF8D-7090EF31E9CF}"/>
              </a:ext>
            </a:extLst>
          </p:cNvPr>
          <p:cNvSpPr/>
          <p:nvPr/>
        </p:nvSpPr>
        <p:spPr>
          <a:xfrm>
            <a:off x="923951" y="3622384"/>
            <a:ext cx="3975100" cy="5776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Timebox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3 horas (Sprint 3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C4AB806-E691-56FE-C5B2-33686CB8E9AF}"/>
              </a:ext>
            </a:extLst>
          </p:cNvPr>
          <p:cNvSpPr/>
          <p:nvPr/>
        </p:nvSpPr>
        <p:spPr>
          <a:xfrm>
            <a:off x="915217" y="4373842"/>
            <a:ext cx="3983834" cy="69808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Facilitador: PO</a:t>
            </a:r>
          </a:p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Desarrolladores, SM</a:t>
            </a:r>
          </a:p>
        </p:txBody>
      </p:sp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64D0343B-E4E5-8123-5D67-7C13EDCAB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015" y="1758582"/>
            <a:ext cx="592071" cy="592071"/>
          </a:xfrm>
          <a:prstGeom prst="rect">
            <a:avLst/>
          </a:prstGeom>
          <a:noFill/>
        </p:spPr>
      </p:pic>
      <p:pic>
        <p:nvPicPr>
          <p:cNvPr id="12" name="Imagen 11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257238CB-E8B6-253A-1F8F-42603A4EA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1329" y="2818292"/>
            <a:ext cx="517037" cy="517037"/>
          </a:xfrm>
          <a:prstGeom prst="rect">
            <a:avLst/>
          </a:prstGeom>
          <a:noFill/>
        </p:spPr>
      </p:pic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DBA34D75-64C1-73DE-9A97-63BAE617B6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1316" y="3534884"/>
            <a:ext cx="617050" cy="617050"/>
          </a:xfrm>
          <a:prstGeom prst="rect">
            <a:avLst/>
          </a:prstGeom>
          <a:noFill/>
        </p:spPr>
      </p:pic>
      <p:pic>
        <p:nvPicPr>
          <p:cNvPr id="14" name="Imagen 13" descr="Icono&#10;&#10;Descripción generada automáticamente">
            <a:extLst>
              <a:ext uri="{FF2B5EF4-FFF2-40B4-BE49-F238E27FC236}">
                <a16:creationId xmlns:a16="http://schemas.microsoft.com/office/drawing/2014/main" id="{2A8EC1DC-83B6-8ECE-F68B-CE2F8AFDC7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7154" y="4278166"/>
            <a:ext cx="516233" cy="516233"/>
          </a:xfrm>
          <a:prstGeom prst="rect">
            <a:avLst/>
          </a:prstGeom>
          <a:noFill/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105065EC-F7CE-1863-E070-FAB70BEDF886}"/>
              </a:ext>
            </a:extLst>
          </p:cNvPr>
          <p:cNvSpPr/>
          <p:nvPr/>
        </p:nvSpPr>
        <p:spPr>
          <a:xfrm>
            <a:off x="931293" y="1355066"/>
            <a:ext cx="3967758" cy="310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es-ES" sz="1400" b="0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Backlog Refinado y Priorizado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6" name="Flecha: a la derecha con muesca 15">
            <a:extLst>
              <a:ext uri="{FF2B5EF4-FFF2-40B4-BE49-F238E27FC236}">
                <a16:creationId xmlns:a16="http://schemas.microsoft.com/office/drawing/2014/main" id="{CE4E2256-E544-228D-42EB-DFB43ECD8A27}"/>
              </a:ext>
            </a:extLst>
          </p:cNvPr>
          <p:cNvSpPr/>
          <p:nvPr/>
        </p:nvSpPr>
        <p:spPr>
          <a:xfrm>
            <a:off x="4703569" y="1224508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Flecha: a la derecha con muesca 16">
            <a:extLst>
              <a:ext uri="{FF2B5EF4-FFF2-40B4-BE49-F238E27FC236}">
                <a16:creationId xmlns:a16="http://schemas.microsoft.com/office/drawing/2014/main" id="{222C0C99-D9DE-DC2B-EEE4-55EBB5C50FBB}"/>
              </a:ext>
            </a:extLst>
          </p:cNvPr>
          <p:cNvSpPr/>
          <p:nvPr/>
        </p:nvSpPr>
        <p:spPr>
          <a:xfrm>
            <a:off x="4703569" y="5129467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2FD7F662-21D8-68CB-0A50-EA3BBCBF51FE}"/>
              </a:ext>
            </a:extLst>
          </p:cNvPr>
          <p:cNvGrpSpPr/>
          <p:nvPr/>
        </p:nvGrpSpPr>
        <p:grpSpPr>
          <a:xfrm>
            <a:off x="804819" y="5950070"/>
            <a:ext cx="1100972" cy="547067"/>
            <a:chOff x="364731" y="5941215"/>
            <a:chExt cx="1100972" cy="547067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499BF498-7BBD-7EC3-02D1-8522E9E3E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4731" y="5941215"/>
              <a:ext cx="1100972" cy="547067"/>
            </a:xfrm>
            <a:prstGeom prst="rect">
              <a:avLst/>
            </a:prstGeom>
          </p:spPr>
        </p:pic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4A579DFA-AC0C-7284-5568-95B394BA95D8}"/>
                </a:ext>
              </a:extLst>
            </p:cNvPr>
            <p:cNvSpPr txBox="1"/>
            <p:nvPr/>
          </p:nvSpPr>
          <p:spPr>
            <a:xfrm>
              <a:off x="733727" y="6083104"/>
              <a:ext cx="6543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>
                  <a:latin typeface="Arial Black" panose="020B0A04020102020204" pitchFamily="34" charset="0"/>
                </a:rPr>
                <a:t>Nota</a:t>
              </a:r>
            </a:p>
          </p:txBody>
        </p:sp>
      </p:grpSp>
      <p:sp>
        <p:nvSpPr>
          <p:cNvPr id="21" name="Rectángulo 20">
            <a:extLst>
              <a:ext uri="{FF2B5EF4-FFF2-40B4-BE49-F238E27FC236}">
                <a16:creationId xmlns:a16="http://schemas.microsoft.com/office/drawing/2014/main" id="{AA372895-CB53-EBD8-3234-606824D2B291}"/>
              </a:ext>
            </a:extLst>
          </p:cNvPr>
          <p:cNvSpPr/>
          <p:nvPr/>
        </p:nvSpPr>
        <p:spPr>
          <a:xfrm>
            <a:off x="1828161" y="5908891"/>
            <a:ext cx="2673155" cy="54706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  <a:effectLst>
            <a:outerShdw blurRad="50800" dist="12700" dir="168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Los inputs y los Outputs no están declarados en la guía Scrum</a:t>
            </a:r>
          </a:p>
        </p:txBody>
      </p:sp>
      <p:pic>
        <p:nvPicPr>
          <p:cNvPr id="22" name="Gráfico 21" descr="Lupa con relleno sólido">
            <a:extLst>
              <a:ext uri="{FF2B5EF4-FFF2-40B4-BE49-F238E27FC236}">
                <a16:creationId xmlns:a16="http://schemas.microsoft.com/office/drawing/2014/main" id="{41E7C145-B6B4-BE5A-EC98-67A930BA3D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563102" y="2623901"/>
            <a:ext cx="1538366" cy="153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5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17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DED3AC2-2286-12A9-DC6C-937B3B674918}"/>
              </a:ext>
            </a:extLst>
          </p:cNvPr>
          <p:cNvSpPr txBox="1">
            <a:spLocks/>
          </p:cNvSpPr>
          <p:nvPr/>
        </p:nvSpPr>
        <p:spPr>
          <a:xfrm>
            <a:off x="915217" y="494487"/>
            <a:ext cx="9100302" cy="66952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dirty="0" err="1">
                <a:solidFill>
                  <a:schemeClr val="tx2"/>
                </a:solidFill>
              </a:rPr>
              <a:t>Daily</a:t>
            </a:r>
            <a:r>
              <a:rPr lang="es-ES" dirty="0">
                <a:solidFill>
                  <a:schemeClr val="tx2"/>
                </a:solidFill>
              </a:rPr>
              <a:t> Scrum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CBAAD52-B683-53D5-F97C-6584DB5309E5}"/>
              </a:ext>
            </a:extLst>
          </p:cNvPr>
          <p:cNvSpPr/>
          <p:nvPr/>
        </p:nvSpPr>
        <p:spPr>
          <a:xfrm>
            <a:off x="931293" y="2090840"/>
            <a:ext cx="3967758" cy="78519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" sz="1400" b="1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Objetivos:</a:t>
            </a:r>
            <a:endParaRPr lang="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Sincronización diaria del equipo para alcanza el objetivo del sprint.</a:t>
            </a:r>
            <a:endParaRPr lang="es-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B777711-E7F7-63C8-9E34-F5321F570C7D}"/>
              </a:ext>
            </a:extLst>
          </p:cNvPr>
          <p:cNvSpPr/>
          <p:nvPr/>
        </p:nvSpPr>
        <p:spPr>
          <a:xfrm>
            <a:off x="923951" y="3033129"/>
            <a:ext cx="3975100" cy="50225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/>
              <a:t>Diariamente</a:t>
            </a:r>
            <a:endParaRPr lang="es-E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7DE8011-7C58-0C7F-556D-FC651E3465A5}"/>
              </a:ext>
            </a:extLst>
          </p:cNvPr>
          <p:cNvSpPr/>
          <p:nvPr/>
        </p:nvSpPr>
        <p:spPr>
          <a:xfrm>
            <a:off x="923951" y="3777422"/>
            <a:ext cx="3975100" cy="51623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err="1">
                <a:latin typeface="Arial" panose="020B0604020202020204" pitchFamily="34" charset="0"/>
                <a:cs typeface="Arial" panose="020B0604020202020204" pitchFamily="34" charset="0"/>
              </a:rPr>
              <a:t>Timebox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15 min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7D4087C-1D5D-361D-B6F5-23D79AF4283A}"/>
              </a:ext>
            </a:extLst>
          </p:cNvPr>
          <p:cNvSpPr/>
          <p:nvPr/>
        </p:nvSpPr>
        <p:spPr>
          <a:xfrm>
            <a:off x="915217" y="4545001"/>
            <a:ext cx="3983834" cy="5743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Desarrolladores, SM</a:t>
            </a:r>
          </a:p>
        </p:txBody>
      </p:sp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93AF6839-50E9-B4B3-D68B-6BA870930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015" y="2017655"/>
            <a:ext cx="592071" cy="592071"/>
          </a:xfrm>
          <a:prstGeom prst="rect">
            <a:avLst/>
          </a:prstGeom>
          <a:noFill/>
        </p:spPr>
      </p:pic>
      <p:pic>
        <p:nvPicPr>
          <p:cNvPr id="11" name="Imagen 10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5EDF8EC9-552F-D30B-1EF5-3E7925A00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329" y="2948742"/>
            <a:ext cx="517037" cy="517037"/>
          </a:xfrm>
          <a:prstGeom prst="rect">
            <a:avLst/>
          </a:prstGeom>
          <a:noFill/>
        </p:spPr>
      </p:pic>
      <p:pic>
        <p:nvPicPr>
          <p:cNvPr id="12" name="Imagen 11" descr="Icono&#10;&#10;Descripción generada automáticamente">
            <a:extLst>
              <a:ext uri="{FF2B5EF4-FFF2-40B4-BE49-F238E27FC236}">
                <a16:creationId xmlns:a16="http://schemas.microsoft.com/office/drawing/2014/main" id="{81C0F9BD-2059-FFF7-0EF8-9ABD5CFC3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316" y="3642000"/>
            <a:ext cx="617050" cy="617050"/>
          </a:xfrm>
          <a:prstGeom prst="rect">
            <a:avLst/>
          </a:prstGeom>
          <a:noFill/>
        </p:spPr>
      </p:pic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EBFCD195-7E2B-F717-6F25-C25A0900CD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154" y="4407755"/>
            <a:ext cx="516233" cy="516233"/>
          </a:xfrm>
          <a:prstGeom prst="rect">
            <a:avLst/>
          </a:prstGeom>
          <a:noFill/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1C0BA2F-0768-8825-D95F-72929A51A622}"/>
              </a:ext>
            </a:extLst>
          </p:cNvPr>
          <p:cNvSpPr/>
          <p:nvPr/>
        </p:nvSpPr>
        <p:spPr>
          <a:xfrm>
            <a:off x="915217" y="5279049"/>
            <a:ext cx="3967758" cy="52195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Sincronización del equipo y gestión </a:t>
            </a:r>
          </a:p>
          <a:p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impedimentos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A6B740C-9C8C-ED80-AF84-0B6819FE9BAB}"/>
              </a:ext>
            </a:extLst>
          </p:cNvPr>
          <p:cNvSpPr/>
          <p:nvPr/>
        </p:nvSpPr>
        <p:spPr>
          <a:xfrm>
            <a:off x="931293" y="1491226"/>
            <a:ext cx="3967758" cy="44436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Trabajo definido para trabajar en este día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6" name="Flecha: a la derecha con muesca 15">
            <a:extLst>
              <a:ext uri="{FF2B5EF4-FFF2-40B4-BE49-F238E27FC236}">
                <a16:creationId xmlns:a16="http://schemas.microsoft.com/office/drawing/2014/main" id="{FE1EF273-92BB-A49D-E838-E11B66AEAC13}"/>
              </a:ext>
            </a:extLst>
          </p:cNvPr>
          <p:cNvSpPr/>
          <p:nvPr/>
        </p:nvSpPr>
        <p:spPr>
          <a:xfrm>
            <a:off x="4703569" y="1360668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Flecha: a la derecha con muesca 16">
            <a:extLst>
              <a:ext uri="{FF2B5EF4-FFF2-40B4-BE49-F238E27FC236}">
                <a16:creationId xmlns:a16="http://schemas.microsoft.com/office/drawing/2014/main" id="{1C84EC43-9190-4F21-E28D-211591A77E67}"/>
              </a:ext>
            </a:extLst>
          </p:cNvPr>
          <p:cNvSpPr/>
          <p:nvPr/>
        </p:nvSpPr>
        <p:spPr>
          <a:xfrm>
            <a:off x="4703569" y="5227801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235F398B-84C4-87B2-7DFD-9598C5B81D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3653" y="1323686"/>
            <a:ext cx="4294240" cy="3464971"/>
          </a:xfrm>
          <a:prstGeom prst="rect">
            <a:avLst/>
          </a:prstGeom>
        </p:spPr>
      </p:pic>
      <p:pic>
        <p:nvPicPr>
          <p:cNvPr id="19" name="Gráfico 18" descr="Lupa con relleno sólido">
            <a:extLst>
              <a:ext uri="{FF2B5EF4-FFF2-40B4-BE49-F238E27FC236}">
                <a16:creationId xmlns:a16="http://schemas.microsoft.com/office/drawing/2014/main" id="{15A8CC4C-EE80-5B5E-AD3C-396A8066E4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368203" y="2495674"/>
            <a:ext cx="1098100" cy="1098100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118F1BF0-793F-C279-D731-84FC4B55B9F8}"/>
              </a:ext>
            </a:extLst>
          </p:cNvPr>
          <p:cNvSpPr/>
          <p:nvPr/>
        </p:nvSpPr>
        <p:spPr>
          <a:xfrm>
            <a:off x="5833531" y="4945794"/>
            <a:ext cx="54157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“El </a:t>
            </a:r>
            <a:r>
              <a:rPr lang="es-ES" sz="24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Daily</a:t>
            </a:r>
            <a:r>
              <a:rPr lang="es-E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Scrum</a:t>
            </a:r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una reunión clave de inspección y adaptación”</a:t>
            </a:r>
          </a:p>
        </p:txBody>
      </p:sp>
    </p:spTree>
    <p:extLst>
      <p:ext uri="{BB962C8B-B14F-4D97-AF65-F5344CB8AC3E}">
        <p14:creationId xmlns:p14="http://schemas.microsoft.com/office/powerpoint/2010/main" val="421636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6DA584C-5CBB-9179-7484-B66A71636857}"/>
              </a:ext>
            </a:extLst>
          </p:cNvPr>
          <p:cNvSpPr txBox="1">
            <a:spLocks/>
          </p:cNvSpPr>
          <p:nvPr/>
        </p:nvSpPr>
        <p:spPr>
          <a:xfrm>
            <a:off x="915217" y="494487"/>
            <a:ext cx="9100302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dirty="0">
                <a:solidFill>
                  <a:schemeClr val="tx2"/>
                </a:solidFill>
              </a:rPr>
              <a:t>Sprint Review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EE1F96C-DB2C-6DEA-CEE5-C21283EA9CA9}"/>
              </a:ext>
            </a:extLst>
          </p:cNvPr>
          <p:cNvSpPr/>
          <p:nvPr/>
        </p:nvSpPr>
        <p:spPr>
          <a:xfrm>
            <a:off x="931293" y="2180794"/>
            <a:ext cx="3967758" cy="11840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" sz="1400" b="1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Objetivos:</a:t>
            </a:r>
            <a:endParaRPr lang="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Inspeccionar el incremento.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Recolectar el </a:t>
            </a:r>
            <a:r>
              <a:rPr lang="es-ES" sz="1400" err="1">
                <a:solidFill>
                  <a:schemeClr val="bg1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feedback</a:t>
            </a: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 obtenido en la reunión para adaptar el Product Backlog si fuese necesario.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ECFC013-F957-1CD0-46CB-7ABE4257A3AB}"/>
              </a:ext>
            </a:extLst>
          </p:cNvPr>
          <p:cNvSpPr/>
          <p:nvPr/>
        </p:nvSpPr>
        <p:spPr>
          <a:xfrm>
            <a:off x="923951" y="3552315"/>
            <a:ext cx="3975100" cy="34163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final del Sprint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032EB08-9C78-61D7-33D4-1FA32C8E80FB}"/>
              </a:ext>
            </a:extLst>
          </p:cNvPr>
          <p:cNvSpPr/>
          <p:nvPr/>
        </p:nvSpPr>
        <p:spPr>
          <a:xfrm>
            <a:off x="923951" y="4097037"/>
            <a:ext cx="3975100" cy="5906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Timebox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3 horas (Sprint 3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6C04939-DEEE-4711-866D-E8C0D6DF1F7C}"/>
              </a:ext>
            </a:extLst>
          </p:cNvPr>
          <p:cNvSpPr/>
          <p:nvPr/>
        </p:nvSpPr>
        <p:spPr>
          <a:xfrm>
            <a:off x="915217" y="4903021"/>
            <a:ext cx="3983834" cy="720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Facilitador: PO</a:t>
            </a:r>
          </a:p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SM,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Desarrolladores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, stakeholders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1B8B9E43-309E-AF89-7CA0-1EC815DC8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015" y="2164911"/>
            <a:ext cx="592071" cy="592071"/>
          </a:xfrm>
          <a:prstGeom prst="rect">
            <a:avLst/>
          </a:prstGeom>
          <a:noFill/>
        </p:spPr>
      </p:pic>
      <p:pic>
        <p:nvPicPr>
          <p:cNvPr id="11" name="Imagen 10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804D3330-7157-4922-97CF-6EC481099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329" y="3442527"/>
            <a:ext cx="517037" cy="517037"/>
          </a:xfrm>
          <a:prstGeom prst="rect">
            <a:avLst/>
          </a:prstGeom>
          <a:noFill/>
        </p:spPr>
      </p:pic>
      <p:pic>
        <p:nvPicPr>
          <p:cNvPr id="12" name="Imagen 11" descr="Icono&#10;&#10;Descripción generada automáticamente">
            <a:extLst>
              <a:ext uri="{FF2B5EF4-FFF2-40B4-BE49-F238E27FC236}">
                <a16:creationId xmlns:a16="http://schemas.microsoft.com/office/drawing/2014/main" id="{3D0DC7E4-783D-1382-4087-4EA9BA071C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316" y="4006972"/>
            <a:ext cx="617050" cy="617050"/>
          </a:xfrm>
          <a:prstGeom prst="rect">
            <a:avLst/>
          </a:prstGeom>
          <a:noFill/>
        </p:spPr>
      </p:pic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8FB8A85B-DB8C-12B9-5682-76FE0B41EE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154" y="4808863"/>
            <a:ext cx="516233" cy="516233"/>
          </a:xfrm>
          <a:prstGeom prst="rect">
            <a:avLst/>
          </a:prstGeom>
          <a:noFill/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ED252880-0C6B-106E-2572-FEB8FA657791}"/>
              </a:ext>
            </a:extLst>
          </p:cNvPr>
          <p:cNvSpPr/>
          <p:nvPr/>
        </p:nvSpPr>
        <p:spPr>
          <a:xfrm>
            <a:off x="915217" y="5789816"/>
            <a:ext cx="3967758" cy="3274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b="1" i="0" u="none" strike="noStrike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ES" sz="1400" b="0" i="0" u="none" strike="noStrike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es-ES" sz="1400" b="0" i="0" u="none" strike="noStrike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s-ES" sz="1400" b="0" i="0" u="none" strike="noStrike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los Stakeholders</a:t>
            </a:r>
            <a:endParaRPr lang="es-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D3A08B4-00C2-B252-71C5-74502877E5FC}"/>
              </a:ext>
            </a:extLst>
          </p:cNvPr>
          <p:cNvSpPr/>
          <p:nvPr/>
        </p:nvSpPr>
        <p:spPr>
          <a:xfrm>
            <a:off x="931293" y="1590702"/>
            <a:ext cx="3967758" cy="44436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Trabajo realizado en el Sprint.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6" name="Flecha: a la derecha con muesca 15">
            <a:extLst>
              <a:ext uri="{FF2B5EF4-FFF2-40B4-BE49-F238E27FC236}">
                <a16:creationId xmlns:a16="http://schemas.microsoft.com/office/drawing/2014/main" id="{0D0370E5-7E0F-878F-4250-3F58B5A55A4B}"/>
              </a:ext>
            </a:extLst>
          </p:cNvPr>
          <p:cNvSpPr/>
          <p:nvPr/>
        </p:nvSpPr>
        <p:spPr>
          <a:xfrm>
            <a:off x="4703569" y="1460144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Flecha: a la derecha con muesca 16">
            <a:extLst>
              <a:ext uri="{FF2B5EF4-FFF2-40B4-BE49-F238E27FC236}">
                <a16:creationId xmlns:a16="http://schemas.microsoft.com/office/drawing/2014/main" id="{2352A58B-B30B-09EF-363C-F4F7331E8ECF}"/>
              </a:ext>
            </a:extLst>
          </p:cNvPr>
          <p:cNvSpPr/>
          <p:nvPr/>
        </p:nvSpPr>
        <p:spPr>
          <a:xfrm>
            <a:off x="4703569" y="5658995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937673EC-0A57-B8DE-76C2-2AF0986BE3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8460" y="1350868"/>
            <a:ext cx="4112932" cy="3445971"/>
          </a:xfrm>
          <a:prstGeom prst="rect">
            <a:avLst/>
          </a:prstGeom>
        </p:spPr>
      </p:pic>
      <p:pic>
        <p:nvPicPr>
          <p:cNvPr id="19" name="Gráfico 18" descr="Lupa con relleno sólido">
            <a:extLst>
              <a:ext uri="{FF2B5EF4-FFF2-40B4-BE49-F238E27FC236}">
                <a16:creationId xmlns:a16="http://schemas.microsoft.com/office/drawing/2014/main" id="{F5143768-7289-D5F8-7639-DE564C0445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497423" y="3364812"/>
            <a:ext cx="1376227" cy="137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08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A4F1CEC-2A61-77B4-4CCD-BE56D5CBC82E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9461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arcador de texto 4">
            <a:extLst>
              <a:ext uri="{FF2B5EF4-FFF2-40B4-BE49-F238E27FC236}">
                <a16:creationId xmlns:a16="http://schemas.microsoft.com/office/drawing/2014/main" id="{36D36A03-A6AD-B56D-98BB-197CFC572428}"/>
              </a:ext>
            </a:extLst>
          </p:cNvPr>
          <p:cNvSpPr txBox="1">
            <a:spLocks/>
          </p:cNvSpPr>
          <p:nvPr/>
        </p:nvSpPr>
        <p:spPr>
          <a:xfrm>
            <a:off x="915217" y="494487"/>
            <a:ext cx="9100302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>
                <a:solidFill>
                  <a:schemeClr val="tx2"/>
                </a:solidFill>
              </a:rPr>
              <a:t>Sprint Retrospective</a:t>
            </a:r>
            <a:endParaRPr lang="es-ES" sz="1800">
              <a:solidFill>
                <a:schemeClr val="tx2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7B0F039C-058D-62A4-6F3B-4E4FB5DAE386}"/>
              </a:ext>
            </a:extLst>
          </p:cNvPr>
          <p:cNvSpPr/>
          <p:nvPr/>
        </p:nvSpPr>
        <p:spPr>
          <a:xfrm>
            <a:off x="931293" y="2290496"/>
            <a:ext cx="3967758" cy="81185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" sz="1400" b="1" dirty="0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Objetivos:</a:t>
            </a:r>
            <a:endParaRPr lang="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Inspeccionar, identificar y crear un plan  </a:t>
            </a:r>
          </a:p>
          <a:p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de acción y mejora para el siguiente sprint</a:t>
            </a:r>
            <a:r>
              <a:rPr lang="es-ES" sz="1400" dirty="0"/>
              <a:t>.</a:t>
            </a:r>
            <a:endParaRPr lang="es-ES" sz="1400" dirty="0">
              <a:sym typeface="Montserrat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3B546EEE-6FCA-5B4A-C9FF-D1BFF305C731}"/>
              </a:ext>
            </a:extLst>
          </p:cNvPr>
          <p:cNvSpPr/>
          <p:nvPr/>
        </p:nvSpPr>
        <p:spPr>
          <a:xfrm>
            <a:off x="923951" y="3327369"/>
            <a:ext cx="3975100" cy="58484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Después de la Sprint Review y </a:t>
            </a:r>
          </a:p>
          <a:p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antes de la Sprint Planning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6E32AB11-6392-E07F-637D-C155FEB4DD95}"/>
              </a:ext>
            </a:extLst>
          </p:cNvPr>
          <p:cNvSpPr/>
          <p:nvPr/>
        </p:nvSpPr>
        <p:spPr>
          <a:xfrm>
            <a:off x="923951" y="4064311"/>
            <a:ext cx="3975100" cy="5831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Timebox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1,5 horas (Sprint 3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9191FE8F-7473-3428-49D1-8ADC9A27D15B}"/>
              </a:ext>
            </a:extLst>
          </p:cNvPr>
          <p:cNvSpPr/>
          <p:nvPr/>
        </p:nvSpPr>
        <p:spPr>
          <a:xfrm>
            <a:off x="915217" y="4875451"/>
            <a:ext cx="3983834" cy="64821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Facilitador: SM</a:t>
            </a:r>
          </a:p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Desarrolladores, PO</a:t>
            </a:r>
          </a:p>
        </p:txBody>
      </p:sp>
      <p:pic>
        <p:nvPicPr>
          <p:cNvPr id="26" name="Imagen 25" descr="Icono&#10;&#10;Descripción generada automáticamente">
            <a:extLst>
              <a:ext uri="{FF2B5EF4-FFF2-40B4-BE49-F238E27FC236}">
                <a16:creationId xmlns:a16="http://schemas.microsoft.com/office/drawing/2014/main" id="{A71F1D4D-052A-F7AF-4DCD-6CC7F28CE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015" y="2228347"/>
            <a:ext cx="592071" cy="592071"/>
          </a:xfrm>
          <a:prstGeom prst="rect">
            <a:avLst/>
          </a:prstGeom>
          <a:noFill/>
        </p:spPr>
      </p:pic>
      <p:pic>
        <p:nvPicPr>
          <p:cNvPr id="27" name="Imagen 26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04F647CA-9169-3EAE-9D7C-39DE73B57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329" y="3185497"/>
            <a:ext cx="517037" cy="517037"/>
          </a:xfrm>
          <a:prstGeom prst="rect">
            <a:avLst/>
          </a:prstGeom>
          <a:noFill/>
        </p:spPr>
      </p:pic>
      <p:pic>
        <p:nvPicPr>
          <p:cNvPr id="28" name="Imagen 27" descr="Icono&#10;&#10;Descripción generada automáticamente">
            <a:extLst>
              <a:ext uri="{FF2B5EF4-FFF2-40B4-BE49-F238E27FC236}">
                <a16:creationId xmlns:a16="http://schemas.microsoft.com/office/drawing/2014/main" id="{41BFFDF9-577A-9071-3E9C-8AECAD7F4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316" y="3987280"/>
            <a:ext cx="617051" cy="617051"/>
          </a:xfrm>
          <a:prstGeom prst="rect">
            <a:avLst/>
          </a:prstGeom>
          <a:noFill/>
        </p:spPr>
      </p:pic>
      <p:pic>
        <p:nvPicPr>
          <p:cNvPr id="29" name="Imagen 28" descr="Icono&#10;&#10;Descripción generada automáticamente">
            <a:extLst>
              <a:ext uri="{FF2B5EF4-FFF2-40B4-BE49-F238E27FC236}">
                <a16:creationId xmlns:a16="http://schemas.microsoft.com/office/drawing/2014/main" id="{42B3CDE1-485D-7DD1-9FE4-F6528033C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154" y="4781293"/>
            <a:ext cx="516233" cy="516233"/>
          </a:xfrm>
          <a:prstGeom prst="rect">
            <a:avLst/>
          </a:prstGeom>
          <a:noFill/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DED6DEFB-3AF7-EB03-43EF-A91CF2A18D2C}"/>
              </a:ext>
            </a:extLst>
          </p:cNvPr>
          <p:cNvSpPr/>
          <p:nvPr/>
        </p:nvSpPr>
        <p:spPr>
          <a:xfrm>
            <a:off x="915217" y="5747990"/>
            <a:ext cx="3967758" cy="43303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Listados de acciones de mejora, responsable y fecha a realizarse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EAC712A3-15C1-53AC-BCF8-C99BEA8FB202}"/>
              </a:ext>
            </a:extLst>
          </p:cNvPr>
          <p:cNvSpPr/>
          <p:nvPr/>
        </p:nvSpPr>
        <p:spPr>
          <a:xfrm>
            <a:off x="915217" y="1476580"/>
            <a:ext cx="3967758" cy="64821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es-ES" sz="1400" b="0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recibido de los </a:t>
            </a:r>
            <a:r>
              <a:rPr lang="es-ES" sz="1400" b="0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stakeholders</a:t>
            </a:r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aspectos positivos y negativos sucedidos en </a:t>
            </a:r>
          </a:p>
          <a:p>
            <a:r>
              <a:rPr lang="es-ES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 sprint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32" name="Flecha: a la derecha con muesca 31">
            <a:extLst>
              <a:ext uri="{FF2B5EF4-FFF2-40B4-BE49-F238E27FC236}">
                <a16:creationId xmlns:a16="http://schemas.microsoft.com/office/drawing/2014/main" id="{2E59AD64-9391-8F26-4E7E-3B2CCE4E32D7}"/>
              </a:ext>
            </a:extLst>
          </p:cNvPr>
          <p:cNvSpPr/>
          <p:nvPr/>
        </p:nvSpPr>
        <p:spPr>
          <a:xfrm>
            <a:off x="4703569" y="1458625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Flecha: a la derecha con muesca 32">
            <a:extLst>
              <a:ext uri="{FF2B5EF4-FFF2-40B4-BE49-F238E27FC236}">
                <a16:creationId xmlns:a16="http://schemas.microsoft.com/office/drawing/2014/main" id="{45C79167-6A41-FC5A-7F14-2784493BEA43}"/>
              </a:ext>
            </a:extLst>
          </p:cNvPr>
          <p:cNvSpPr/>
          <p:nvPr/>
        </p:nvSpPr>
        <p:spPr>
          <a:xfrm>
            <a:off x="4703569" y="5646592"/>
            <a:ext cx="366016" cy="381004"/>
          </a:xfrm>
          <a:prstGeom prst="notched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8338A15C-9B91-5211-A862-830910FCA2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9521" y="1370917"/>
            <a:ext cx="4395473" cy="3682694"/>
          </a:xfrm>
          <a:prstGeom prst="rect">
            <a:avLst/>
          </a:prstGeom>
        </p:spPr>
      </p:pic>
      <p:pic>
        <p:nvPicPr>
          <p:cNvPr id="35" name="Gráfico 34" descr="Lupa con relleno sólido">
            <a:extLst>
              <a:ext uri="{FF2B5EF4-FFF2-40B4-BE49-F238E27FC236}">
                <a16:creationId xmlns:a16="http://schemas.microsoft.com/office/drawing/2014/main" id="{B8467B07-9091-E995-BA4B-394D414046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26755" y="3854352"/>
            <a:ext cx="1376228" cy="137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36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B4FBD3F0-3C9D-4727-6E96-B1E39F1677FB}"/>
              </a:ext>
            </a:extLst>
          </p:cNvPr>
          <p:cNvSpPr txBox="1">
            <a:spLocks/>
          </p:cNvSpPr>
          <p:nvPr/>
        </p:nvSpPr>
        <p:spPr>
          <a:xfrm>
            <a:off x="915217" y="494487"/>
            <a:ext cx="9100302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dirty="0">
                <a:solidFill>
                  <a:schemeClr val="tx2"/>
                </a:solidFill>
              </a:rPr>
              <a:t>Refinamiento del </a:t>
            </a:r>
            <a:r>
              <a:rPr lang="es-ES" dirty="0" err="1">
                <a:solidFill>
                  <a:schemeClr val="tx2"/>
                </a:solidFill>
              </a:rPr>
              <a:t>Product</a:t>
            </a:r>
            <a:r>
              <a:rPr lang="es-ES" dirty="0">
                <a:solidFill>
                  <a:schemeClr val="tx2"/>
                </a:solidFill>
              </a:rPr>
              <a:t> Backlog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C84DD13-686A-A2F4-FB7F-250D15B292D9}"/>
              </a:ext>
            </a:extLst>
          </p:cNvPr>
          <p:cNvSpPr/>
          <p:nvPr/>
        </p:nvSpPr>
        <p:spPr>
          <a:xfrm>
            <a:off x="931293" y="2055844"/>
            <a:ext cx="3967758" cy="13182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" sz="1400" b="1"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Objetivos:</a:t>
            </a:r>
            <a:endParaRPr lang="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Detallar las historias de usuario y los defectos.</a:t>
            </a:r>
            <a:endParaRPr lang="es-ES" sz="1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 la eficiencia de la reunión de Planificación del Sprint.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Mantiene el Backlog del Producto centrado, limpio y relevante</a:t>
            </a:r>
            <a:endParaRPr lang="es-ES" sz="1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674F49E-0684-020B-C14A-6D08A3D39E9C}"/>
              </a:ext>
            </a:extLst>
          </p:cNvPr>
          <p:cNvSpPr/>
          <p:nvPr/>
        </p:nvSpPr>
        <p:spPr>
          <a:xfrm>
            <a:off x="923951" y="3536342"/>
            <a:ext cx="3975100" cy="60617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Después de la Sprint Review y </a:t>
            </a:r>
          </a:p>
          <a:p>
            <a:r>
              <a:rPr lang="es-E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antes de la Sprint Planning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6892683-CA36-7520-5BF3-9DD7F556ED82}"/>
              </a:ext>
            </a:extLst>
          </p:cNvPr>
          <p:cNvSpPr/>
          <p:nvPr/>
        </p:nvSpPr>
        <p:spPr>
          <a:xfrm>
            <a:off x="933847" y="4282740"/>
            <a:ext cx="3965204" cy="5155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s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Timebox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por demanda al menos 5 % recomendado.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1,5 horas por semana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23B3FE0-8043-F39B-01B4-F9A8D5A6089B}"/>
              </a:ext>
            </a:extLst>
          </p:cNvPr>
          <p:cNvSpPr/>
          <p:nvPr/>
        </p:nvSpPr>
        <p:spPr>
          <a:xfrm>
            <a:off x="915217" y="4868969"/>
            <a:ext cx="3983834" cy="61914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Facilitador: PO</a:t>
            </a:r>
          </a:p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Desarrolladores, SM</a:t>
            </a:r>
          </a:p>
        </p:txBody>
      </p:sp>
      <p:pic>
        <p:nvPicPr>
          <p:cNvPr id="9" name="Imagen 8" descr="Icono&#10;&#10;Descripción generada automáticamente">
            <a:extLst>
              <a:ext uri="{FF2B5EF4-FFF2-40B4-BE49-F238E27FC236}">
                <a16:creationId xmlns:a16="http://schemas.microsoft.com/office/drawing/2014/main" id="{BB13C62C-77FF-6E69-DEEE-756ACD26E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742" y="1997774"/>
            <a:ext cx="592071" cy="592071"/>
          </a:xfrm>
          <a:prstGeom prst="rect">
            <a:avLst/>
          </a:prstGeom>
          <a:noFill/>
        </p:spPr>
      </p:pic>
      <p:pic>
        <p:nvPicPr>
          <p:cNvPr id="10" name="Imagen 9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466EF2A5-4A26-952A-1579-EF127A39F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329" y="3480984"/>
            <a:ext cx="517037" cy="517037"/>
          </a:xfrm>
          <a:prstGeom prst="rect">
            <a:avLst/>
          </a:prstGeom>
          <a:noFill/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F835F76E-C0B8-12C4-E3D1-4C6F48F6F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316" y="4174491"/>
            <a:ext cx="617050" cy="617050"/>
          </a:xfrm>
          <a:prstGeom prst="rect">
            <a:avLst/>
          </a:prstGeom>
          <a:noFill/>
        </p:spPr>
      </p:pic>
      <p:pic>
        <p:nvPicPr>
          <p:cNvPr id="12" name="Imagen 11" descr="Icono&#10;&#10;Descripción generada automáticamente">
            <a:extLst>
              <a:ext uri="{FF2B5EF4-FFF2-40B4-BE49-F238E27FC236}">
                <a16:creationId xmlns:a16="http://schemas.microsoft.com/office/drawing/2014/main" id="{BDDC66DA-20C4-2AF9-AEFA-CAC9F17EDF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154" y="4868969"/>
            <a:ext cx="516233" cy="516233"/>
          </a:xfrm>
          <a:prstGeom prst="rect">
            <a:avLst/>
          </a:prstGeom>
          <a:noFill/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79B56FF5-7C45-AA2E-47B6-A22FB526F92E}"/>
              </a:ext>
            </a:extLst>
          </p:cNvPr>
          <p:cNvGrpSpPr/>
          <p:nvPr/>
        </p:nvGrpSpPr>
        <p:grpSpPr>
          <a:xfrm>
            <a:off x="6308331" y="5697912"/>
            <a:ext cx="1100972" cy="547067"/>
            <a:chOff x="364731" y="5941215"/>
            <a:chExt cx="1100972" cy="547067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082AF02-25BF-7092-DABE-DF501C131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4731" y="5941215"/>
              <a:ext cx="1100972" cy="547067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615AE915-D9AC-D954-64ED-946B3721D39A}"/>
                </a:ext>
              </a:extLst>
            </p:cNvPr>
            <p:cNvSpPr txBox="1"/>
            <p:nvPr/>
          </p:nvSpPr>
          <p:spPr>
            <a:xfrm>
              <a:off x="733727" y="6083104"/>
              <a:ext cx="6543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>
                  <a:latin typeface="Arial Black" panose="020B0A04020102020204" pitchFamily="34" charset="0"/>
                </a:rPr>
                <a:t>Nota</a:t>
              </a:r>
            </a:p>
          </p:txBody>
        </p:sp>
      </p:grp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8F82873-5D8F-6912-74CC-073827C0BA92}"/>
              </a:ext>
            </a:extLst>
          </p:cNvPr>
          <p:cNvSpPr/>
          <p:nvPr/>
        </p:nvSpPr>
        <p:spPr>
          <a:xfrm>
            <a:off x="7427775" y="5716384"/>
            <a:ext cx="3219394" cy="54706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  <a:effectLst>
            <a:outerShdw blurRad="50800" dist="12700" dir="168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 refinamiento, no ésta declarado como un evento dentro de la Guía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B17AC7E0-ABFE-EA6A-AB01-6BF739E8B009}"/>
              </a:ext>
            </a:extLst>
          </p:cNvPr>
          <p:cNvSpPr/>
          <p:nvPr/>
        </p:nvSpPr>
        <p:spPr>
          <a:xfrm>
            <a:off x="915217" y="5657215"/>
            <a:ext cx="3967758" cy="43303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E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E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backlog refinado, listo para los siguientes 2 </a:t>
            </a:r>
            <a:r>
              <a:rPr lang="es-ES" sz="14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sprints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FEB8656E-7265-71F6-D10E-EB3F1EB8D6A1}"/>
              </a:ext>
            </a:extLst>
          </p:cNvPr>
          <p:cNvSpPr/>
          <p:nvPr/>
        </p:nvSpPr>
        <p:spPr>
          <a:xfrm>
            <a:off x="931293" y="1619513"/>
            <a:ext cx="3967758" cy="2979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i="0" u="none" strike="noStrike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s-ES" sz="1400" b="0" i="0" u="none" strike="noStrike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Product Backlog</a:t>
            </a:r>
            <a:endParaRPr lang="es-ES" sz="1400">
              <a:latin typeface="Arial" panose="020B0604020202020204" pitchFamily="34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9" name="Flecha: a la derecha con muesca 18">
            <a:extLst>
              <a:ext uri="{FF2B5EF4-FFF2-40B4-BE49-F238E27FC236}">
                <a16:creationId xmlns:a16="http://schemas.microsoft.com/office/drawing/2014/main" id="{3CD406B6-F221-D81E-D5D8-4FE06A0A8F7E}"/>
              </a:ext>
            </a:extLst>
          </p:cNvPr>
          <p:cNvSpPr/>
          <p:nvPr/>
        </p:nvSpPr>
        <p:spPr>
          <a:xfrm>
            <a:off x="4703569" y="1488955"/>
            <a:ext cx="366016" cy="381004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Flecha: a la derecha con muesca 19">
            <a:extLst>
              <a:ext uri="{FF2B5EF4-FFF2-40B4-BE49-F238E27FC236}">
                <a16:creationId xmlns:a16="http://schemas.microsoft.com/office/drawing/2014/main" id="{1E938E14-8A9A-506C-900B-981CC333B9CA}"/>
              </a:ext>
            </a:extLst>
          </p:cNvPr>
          <p:cNvSpPr/>
          <p:nvPr/>
        </p:nvSpPr>
        <p:spPr>
          <a:xfrm>
            <a:off x="4703569" y="5596639"/>
            <a:ext cx="366016" cy="381004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2FC11070-8F81-0729-C455-66C36CEA91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0071" y="1170956"/>
            <a:ext cx="5356711" cy="4488056"/>
          </a:xfrm>
          <a:prstGeom prst="rect">
            <a:avLst/>
          </a:prstGeom>
        </p:spPr>
      </p:pic>
      <p:pic>
        <p:nvPicPr>
          <p:cNvPr id="22" name="Gráfico 21" descr="Lupa con relleno sólido">
            <a:extLst>
              <a:ext uri="{FF2B5EF4-FFF2-40B4-BE49-F238E27FC236}">
                <a16:creationId xmlns:a16="http://schemas.microsoft.com/office/drawing/2014/main" id="{FDCE0C07-B70F-91E1-58D8-29DADDA6A5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44034" y="3313414"/>
            <a:ext cx="1458998" cy="145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5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3237" y="87313"/>
            <a:ext cx="45746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Introducción Metodologías Ágiles: SCRUM</a:t>
            </a:r>
          </a:p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798023" y="2937696"/>
            <a:ext cx="6781312" cy="3175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34FA981-A667-4151-BBD0-FD259B0993E2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7142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E847F12-5AD5-2E6F-AF0F-09BE98B3C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23410" y="1561561"/>
            <a:ext cx="4781494" cy="419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B4B30B5-F724-FC81-14AE-1A55BCA713AF}"/>
              </a:ext>
            </a:extLst>
          </p:cNvPr>
          <p:cNvSpPr txBox="1"/>
          <p:nvPr/>
        </p:nvSpPr>
        <p:spPr>
          <a:xfrm>
            <a:off x="3739730" y="2508021"/>
            <a:ext cx="4250649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/>
              <a:t>¿Qué es una Historias de usuario?</a:t>
            </a:r>
          </a:p>
          <a:p>
            <a:endParaRPr lang="es-ES" sz="1600"/>
          </a:p>
          <a:p>
            <a:r>
              <a:rPr lang="es-ES" sz="1600"/>
              <a:t>Es una forma </a:t>
            </a:r>
            <a:r>
              <a:rPr lang="es-ES" sz="1600" b="1"/>
              <a:t>SIMPLE</a:t>
            </a:r>
            <a:r>
              <a:rPr lang="es-ES" sz="1600"/>
              <a:t> de escribir una tarea concisa que aporta valor al usuario o al negocio. </a:t>
            </a:r>
          </a:p>
          <a:p>
            <a:endParaRPr lang="es-ES" sz="1600"/>
          </a:p>
          <a:p>
            <a:r>
              <a:rPr lang="es-ES" sz="1600"/>
              <a:t>Se detalla y/o refina cuando se tome una tarea próxima a trabajar.</a:t>
            </a:r>
          </a:p>
          <a:p>
            <a:endParaRPr lang="es-ES" sz="1600"/>
          </a:p>
          <a:p>
            <a:r>
              <a:rPr lang="es-ES" sz="1600"/>
              <a:t>Pueden ser creadas en reuniones con Stakeholders o en momentos propios </a:t>
            </a:r>
          </a:p>
          <a:p>
            <a:r>
              <a:rPr lang="es-ES" sz="1600"/>
              <a:t>de evolución o mejoras del producto.</a:t>
            </a:r>
          </a:p>
        </p:txBody>
      </p:sp>
      <p:sp>
        <p:nvSpPr>
          <p:cNvPr id="6" name="Rectángulo: una sola esquina cortada 5">
            <a:extLst>
              <a:ext uri="{FF2B5EF4-FFF2-40B4-BE49-F238E27FC236}">
                <a16:creationId xmlns:a16="http://schemas.microsoft.com/office/drawing/2014/main" id="{69E3C8D3-A375-3FCC-5598-0F49C5BCF1CC}"/>
              </a:ext>
            </a:extLst>
          </p:cNvPr>
          <p:cNvSpPr/>
          <p:nvPr/>
        </p:nvSpPr>
        <p:spPr>
          <a:xfrm rot="20284517">
            <a:off x="2129783" y="2211322"/>
            <a:ext cx="767217" cy="748109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: una sola esquina cortada 6">
            <a:extLst>
              <a:ext uri="{FF2B5EF4-FFF2-40B4-BE49-F238E27FC236}">
                <a16:creationId xmlns:a16="http://schemas.microsoft.com/office/drawing/2014/main" id="{0F9A596B-C694-6C20-6A50-B82E5AAC750F}"/>
              </a:ext>
            </a:extLst>
          </p:cNvPr>
          <p:cNvSpPr/>
          <p:nvPr/>
        </p:nvSpPr>
        <p:spPr>
          <a:xfrm rot="20600793">
            <a:off x="8936092" y="4916235"/>
            <a:ext cx="767217" cy="748109"/>
          </a:xfrm>
          <a:prstGeom prst="snip1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: una sola esquina cortada 7">
            <a:extLst>
              <a:ext uri="{FF2B5EF4-FFF2-40B4-BE49-F238E27FC236}">
                <a16:creationId xmlns:a16="http://schemas.microsoft.com/office/drawing/2014/main" id="{B7BB529A-26D8-21D7-1002-65F649E9620B}"/>
              </a:ext>
            </a:extLst>
          </p:cNvPr>
          <p:cNvSpPr/>
          <p:nvPr/>
        </p:nvSpPr>
        <p:spPr>
          <a:xfrm rot="21012837">
            <a:off x="1323514" y="3579948"/>
            <a:ext cx="767217" cy="748109"/>
          </a:xfrm>
          <a:prstGeom prst="snip1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: una sola esquina cortada 8">
            <a:extLst>
              <a:ext uri="{FF2B5EF4-FFF2-40B4-BE49-F238E27FC236}">
                <a16:creationId xmlns:a16="http://schemas.microsoft.com/office/drawing/2014/main" id="{4CDAE516-50C9-DD37-44B1-BD3EAC5D805C}"/>
              </a:ext>
            </a:extLst>
          </p:cNvPr>
          <p:cNvSpPr/>
          <p:nvPr/>
        </p:nvSpPr>
        <p:spPr>
          <a:xfrm rot="1149269">
            <a:off x="2114616" y="4742355"/>
            <a:ext cx="767217" cy="748109"/>
          </a:xfrm>
          <a:prstGeom prst="snip1Rect">
            <a:avLst/>
          </a:prstGeom>
          <a:solidFill>
            <a:srgbClr val="F199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: una sola esquina cortada 9">
            <a:extLst>
              <a:ext uri="{FF2B5EF4-FFF2-40B4-BE49-F238E27FC236}">
                <a16:creationId xmlns:a16="http://schemas.microsoft.com/office/drawing/2014/main" id="{3B29BA0A-CF7D-32C5-2E9F-032A6389B35D}"/>
              </a:ext>
            </a:extLst>
          </p:cNvPr>
          <p:cNvSpPr/>
          <p:nvPr/>
        </p:nvSpPr>
        <p:spPr>
          <a:xfrm rot="1227447">
            <a:off x="9808243" y="3389531"/>
            <a:ext cx="767217" cy="748109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: una sola esquina cortada 10">
            <a:extLst>
              <a:ext uri="{FF2B5EF4-FFF2-40B4-BE49-F238E27FC236}">
                <a16:creationId xmlns:a16="http://schemas.microsoft.com/office/drawing/2014/main" id="{6946F25A-DFA4-5983-C862-CED7ED53CA13}"/>
              </a:ext>
            </a:extLst>
          </p:cNvPr>
          <p:cNvSpPr/>
          <p:nvPr/>
        </p:nvSpPr>
        <p:spPr>
          <a:xfrm rot="20923995">
            <a:off x="8834225" y="2009331"/>
            <a:ext cx="767217" cy="748109"/>
          </a:xfrm>
          <a:prstGeom prst="snip1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texto 1">
            <a:extLst>
              <a:ext uri="{FF2B5EF4-FFF2-40B4-BE49-F238E27FC236}">
                <a16:creationId xmlns:a16="http://schemas.microsoft.com/office/drawing/2014/main" id="{F298BA31-FD7E-22BB-92F9-332C8BD2CA13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144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9BD6D0A2-7821-2775-4A07-C8FEC16AA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131" y="1878687"/>
            <a:ext cx="617890" cy="61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FE752901-B584-BD05-10B2-3AA01CEA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131" y="3226740"/>
            <a:ext cx="617890" cy="61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302A8DA8-42C5-C5A5-4E69-EE265EEAB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48" y="4860543"/>
            <a:ext cx="617890" cy="61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D7046122-0F6A-385F-84F8-90BAD6BD1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0446" y="1879620"/>
            <a:ext cx="624575" cy="61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B6F8FEE4-AD9F-325A-31B4-EF17776F7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29833" y="3094328"/>
            <a:ext cx="759879" cy="75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537B2C6F-6190-8ACB-3710-DE50594DC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84" y="4969707"/>
            <a:ext cx="608244" cy="61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A7B166E9-C8A9-7C34-1D5D-EBF8F456EFD8}"/>
              </a:ext>
            </a:extLst>
          </p:cNvPr>
          <p:cNvSpPr txBox="1">
            <a:spLocks/>
          </p:cNvSpPr>
          <p:nvPr/>
        </p:nvSpPr>
        <p:spPr>
          <a:xfrm>
            <a:off x="1494901" y="1905145"/>
            <a:ext cx="1268819" cy="67328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b="1">
                <a:latin typeface="Arial"/>
                <a:cs typeface="Arial"/>
              </a:rPr>
              <a:t>ard</a:t>
            </a:r>
            <a:r>
              <a:rPr lang="es-ES" sz="4000">
                <a:latin typeface="Arial"/>
                <a:cs typeface="Arial"/>
              </a:rPr>
              <a:t>:</a:t>
            </a:r>
            <a:r>
              <a:rPr lang="es-ES" sz="1800">
                <a:latin typeface="Arial"/>
                <a:cs typeface="Arial"/>
              </a:rPr>
              <a:t> </a:t>
            </a:r>
            <a:endParaRPr lang="es-ES" sz="180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E431B652-4EB2-30C0-35C1-BB12B023B35E}"/>
              </a:ext>
            </a:extLst>
          </p:cNvPr>
          <p:cNvSpPr txBox="1">
            <a:spLocks/>
          </p:cNvSpPr>
          <p:nvPr/>
        </p:nvSpPr>
        <p:spPr>
          <a:xfrm>
            <a:off x="1579476" y="3859275"/>
            <a:ext cx="8516477" cy="70516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s-ES" sz="1800">
                <a:latin typeface="Arial"/>
                <a:ea typeface="Arial"/>
                <a:cs typeface="Arial"/>
                <a:sym typeface="Arial"/>
              </a:rPr>
              <a:t>Excusa para hablar: dialogo constante, aclaración de dudas de lo que falta en la tarjeta (lenguaje del negocio)</a:t>
            </a:r>
            <a:endParaRPr lang="es-ES" sz="1800">
              <a:latin typeface="Arial"/>
              <a:cs typeface="Arial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54B2F476-51A8-0B10-D5DB-C8B3564EE36B}"/>
              </a:ext>
            </a:extLst>
          </p:cNvPr>
          <p:cNvSpPr txBox="1">
            <a:spLocks/>
          </p:cNvSpPr>
          <p:nvPr/>
        </p:nvSpPr>
        <p:spPr>
          <a:xfrm>
            <a:off x="1531748" y="5582070"/>
            <a:ext cx="8663681" cy="722479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s-ES" sz="1800">
                <a:latin typeface="Arial"/>
                <a:cs typeface="Arial"/>
                <a:sym typeface="Arial"/>
              </a:rPr>
              <a:t>Criterios de aceptación: Pruebas que se realizarán para poder decir que la HU se ha completado con éxito.</a:t>
            </a:r>
            <a:r>
              <a:rPr lang="es-ES" sz="1800">
                <a:latin typeface="Arial"/>
                <a:ea typeface="Arial"/>
                <a:cs typeface="Arial"/>
                <a:sym typeface="Arial"/>
              </a:rPr>
              <a:t> </a:t>
            </a:r>
            <a:endParaRPr lang="es-ES"/>
          </a:p>
          <a:p>
            <a:endParaRPr lang="es-ES" sz="1800"/>
          </a:p>
        </p:txBody>
      </p:sp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A66A1CF5-495B-A9F1-14A7-9C4C532518D2}"/>
              </a:ext>
            </a:extLst>
          </p:cNvPr>
          <p:cNvSpPr txBox="1">
            <a:spLocks/>
          </p:cNvSpPr>
          <p:nvPr/>
        </p:nvSpPr>
        <p:spPr>
          <a:xfrm>
            <a:off x="911424" y="1067827"/>
            <a:ext cx="9726044" cy="54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700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Las</a:t>
            </a:r>
            <a:r>
              <a:rPr lang="en-US" sz="2700" b="1" kern="120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3 C</a:t>
            </a:r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5F322ED0-9F92-D9D3-D98C-A664AA461675}"/>
              </a:ext>
            </a:extLst>
          </p:cNvPr>
          <p:cNvSpPr txBox="1">
            <a:spLocks/>
          </p:cNvSpPr>
          <p:nvPr/>
        </p:nvSpPr>
        <p:spPr>
          <a:xfrm>
            <a:off x="1621323" y="2490499"/>
            <a:ext cx="5468478" cy="35290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s-ES" sz="1800">
                <a:latin typeface="Arial"/>
                <a:ea typeface="Arial"/>
                <a:cs typeface="Arial"/>
                <a:sym typeface="Arial"/>
              </a:rPr>
              <a:t>Postit, tarjeta: Concreta, pequeña, recordatorio</a:t>
            </a:r>
            <a:endParaRPr lang="es-ES" sz="1800">
              <a:latin typeface="Arial"/>
              <a:cs typeface="Arial"/>
            </a:endParaRP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8992E549-B2F1-E168-9C02-53CC008325E8}"/>
              </a:ext>
            </a:extLst>
          </p:cNvPr>
          <p:cNvSpPr txBox="1">
            <a:spLocks/>
          </p:cNvSpPr>
          <p:nvPr/>
        </p:nvSpPr>
        <p:spPr>
          <a:xfrm>
            <a:off x="1448143" y="3261160"/>
            <a:ext cx="3312364" cy="65596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b="1">
                <a:latin typeface="Arial"/>
                <a:cs typeface="Arial"/>
              </a:rPr>
              <a:t>onversation</a:t>
            </a:r>
            <a:r>
              <a:rPr lang="es-ES" sz="4000">
                <a:latin typeface="Arial"/>
                <a:cs typeface="Arial"/>
              </a:rPr>
              <a:t>:</a:t>
            </a:r>
            <a:r>
              <a:rPr lang="es-ES" sz="1800">
                <a:latin typeface="Arial"/>
                <a:cs typeface="Arial"/>
              </a:rPr>
              <a:t> </a:t>
            </a:r>
            <a:endParaRPr lang="es-ES" sz="1800"/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39811D8F-5781-3E44-A7C7-E46862B0102B}"/>
              </a:ext>
            </a:extLst>
          </p:cNvPr>
          <p:cNvSpPr txBox="1">
            <a:spLocks/>
          </p:cNvSpPr>
          <p:nvPr/>
        </p:nvSpPr>
        <p:spPr>
          <a:xfrm>
            <a:off x="1500096" y="4932364"/>
            <a:ext cx="3130523" cy="65596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6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b="1">
                <a:latin typeface="Arial"/>
                <a:cs typeface="Arial"/>
              </a:rPr>
              <a:t>onfirmation</a:t>
            </a:r>
            <a:r>
              <a:rPr lang="es-ES" sz="4000">
                <a:latin typeface="Arial"/>
                <a:cs typeface="Arial"/>
              </a:rPr>
              <a:t>:</a:t>
            </a:r>
            <a:r>
              <a:rPr lang="es-ES" sz="1800">
                <a:latin typeface="Arial"/>
                <a:cs typeface="Arial"/>
              </a:rPr>
              <a:t> </a:t>
            </a:r>
            <a:endParaRPr lang="es-ES" sz="1800"/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9306A891-0F88-ED62-0411-535A650DB655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666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7">
            <a:extLst>
              <a:ext uri="{FF2B5EF4-FFF2-40B4-BE49-F238E27FC236}">
                <a16:creationId xmlns:a16="http://schemas.microsoft.com/office/drawing/2014/main" id="{4D9CEB4F-22C9-AEAF-41CA-47FEB50F68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496050"/>
              </p:ext>
            </p:extLst>
          </p:nvPr>
        </p:nvGraphicFramePr>
        <p:xfrm>
          <a:off x="3647728" y="2203995"/>
          <a:ext cx="6216926" cy="397027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{2D5ABB26-0587-4C30-8999-92F81FD0307C}</a:tableStyleId>
              </a:tblPr>
              <a:tblGrid>
                <a:gridCol w="439746">
                  <a:extLst>
                    <a:ext uri="{9D8B030D-6E8A-4147-A177-3AD203B41FA5}">
                      <a16:colId xmlns:a16="http://schemas.microsoft.com/office/drawing/2014/main" val="3636500661"/>
                    </a:ext>
                  </a:extLst>
                </a:gridCol>
                <a:gridCol w="1451857">
                  <a:extLst>
                    <a:ext uri="{9D8B030D-6E8A-4147-A177-3AD203B41FA5}">
                      <a16:colId xmlns:a16="http://schemas.microsoft.com/office/drawing/2014/main" val="4291115165"/>
                    </a:ext>
                  </a:extLst>
                </a:gridCol>
                <a:gridCol w="4325323">
                  <a:extLst>
                    <a:ext uri="{9D8B030D-6E8A-4147-A177-3AD203B41FA5}">
                      <a16:colId xmlns:a16="http://schemas.microsoft.com/office/drawing/2014/main" val="429448148"/>
                    </a:ext>
                  </a:extLst>
                </a:gridCol>
              </a:tblGrid>
              <a:tr h="619831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 dirty="0" err="1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Independent</a:t>
                      </a:r>
                      <a:endParaRPr lang="es-ES" sz="1600" b="1" dirty="0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 depende de otras, así facilita la estimación, la priorización y planificación</a:t>
                      </a:r>
                      <a:endParaRPr lang="es-ES" sz="1400"/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086589"/>
                  </a:ext>
                </a:extLst>
              </a:tr>
              <a:tr h="871114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 dirty="0" err="1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Negotiable</a:t>
                      </a:r>
                      <a:endParaRPr lang="es-ES" sz="1600" b="1" dirty="0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 posible que cambiarán cosas cuando se este generando el detalle, cuando haya una conversación.</a:t>
                      </a:r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444887"/>
                  </a:ext>
                </a:extLst>
              </a:tr>
              <a:tr h="619831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Value</a:t>
                      </a:r>
                      <a:endParaRPr lang="es-ES" sz="1600" b="1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Cada HU aporta valor al usuario, cliente y/o negocio</a:t>
                      </a:r>
                      <a:endParaRPr lang="es-ES" sz="1400"/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293040"/>
                  </a:ext>
                </a:extLst>
              </a:tr>
              <a:tr h="368549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Estimable</a:t>
                      </a:r>
                      <a:endParaRPr lang="es-ES" sz="1600" b="1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Las HU se pueden estimar en esfuerzo.</a:t>
                      </a:r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712594"/>
                  </a:ext>
                </a:extLst>
              </a:tr>
              <a:tr h="871114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Short</a:t>
                      </a:r>
                      <a:endParaRPr lang="es-ES" sz="1600" b="1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Debe ser pequeña, para que sea comprendida por todo el equipo y que se pueda estimar fácilmente.</a:t>
                      </a:r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5439799"/>
                  </a:ext>
                </a:extLst>
              </a:tr>
              <a:tr h="619831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0" u="none" strike="noStrike" cap="none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Testable</a:t>
                      </a:r>
                      <a:endParaRPr lang="es-ES" sz="1600" b="1"/>
                    </a:p>
                  </a:txBody>
                  <a:tcPr marL="83761" marR="83761" marT="41880" marB="41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u="none" strike="noStrike" cap="none" dirty="0">
                          <a:solidFill>
                            <a:srgbClr val="57575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 pueda testear, y así saber cuando se ha completado con éxito</a:t>
                      </a:r>
                    </a:p>
                  </a:txBody>
                  <a:tcPr marL="83761" marR="83761" marT="41880" marB="418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2273709"/>
                  </a:ext>
                </a:extLst>
              </a:tr>
            </a:tbl>
          </a:graphicData>
        </a:graphic>
      </p:graphicFrame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E2D4E07-E899-923A-C1C4-76767C9AB8F7}"/>
              </a:ext>
            </a:extLst>
          </p:cNvPr>
          <p:cNvSpPr txBox="1">
            <a:spLocks/>
          </p:cNvSpPr>
          <p:nvPr/>
        </p:nvSpPr>
        <p:spPr>
          <a:xfrm>
            <a:off x="1065826" y="1560723"/>
            <a:ext cx="9726044" cy="54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700" b="1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Modelo</a:t>
            </a:r>
            <a:r>
              <a:rPr lang="en-US" sz="2700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Invest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DE2E9BC8-F79B-33C1-D207-86C3D0B7E050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296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752D8CA-29F5-BA79-965F-BB72C287E5DF}"/>
              </a:ext>
            </a:extLst>
          </p:cNvPr>
          <p:cNvSpPr txBox="1">
            <a:spLocks/>
          </p:cNvSpPr>
          <p:nvPr/>
        </p:nvSpPr>
        <p:spPr>
          <a:xfrm>
            <a:off x="663219" y="3573016"/>
            <a:ext cx="3888750" cy="743598"/>
          </a:xfrm>
          <a:prstGeom prst="rect">
            <a:avLst/>
          </a:prstGeom>
        </p:spPr>
        <p:txBody>
          <a:bodyPr anchor="t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 pitchFamily="34" charset="0"/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Esta es la estructura sugerida para la creación de la Historia de Usuario</a:t>
            </a:r>
          </a:p>
          <a:p>
            <a:pPr defTabSz="914400"/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/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9045297-B4A9-667D-3CB2-C950493AA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52740" y="1699310"/>
            <a:ext cx="5058261" cy="468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65F3E8E-09BB-3588-3138-FBB95493D161}"/>
              </a:ext>
            </a:extLst>
          </p:cNvPr>
          <p:cNvSpPr txBox="1"/>
          <p:nvPr/>
        </p:nvSpPr>
        <p:spPr>
          <a:xfrm>
            <a:off x="7652467" y="1893515"/>
            <a:ext cx="1258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/>
              <a:t>TITULO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BE93D023-A2EB-42AE-2AB3-9A70333B9DA5}"/>
              </a:ext>
            </a:extLst>
          </p:cNvPr>
          <p:cNvSpPr txBox="1">
            <a:spLocks/>
          </p:cNvSpPr>
          <p:nvPr/>
        </p:nvSpPr>
        <p:spPr>
          <a:xfrm>
            <a:off x="5865533" y="2568070"/>
            <a:ext cx="4933894" cy="25145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s-ES" sz="1800" b="1" dirty="0">
                <a:cs typeface="Arial" panose="020B0604020202020204" pitchFamily="34" charset="0"/>
              </a:rPr>
              <a:t>COMO: </a:t>
            </a:r>
            <a:r>
              <a:rPr lang="es-ES" sz="1800" b="0" i="0" u="none" strike="noStrike" cap="none" dirty="0">
                <a:ea typeface="Calibri"/>
                <a:cs typeface="Calibri"/>
                <a:sym typeface="Calibri"/>
              </a:rPr>
              <a:t>[ROL, PERSONA]</a:t>
            </a:r>
            <a:r>
              <a:rPr lang="es-ES" sz="1800" dirty="0">
                <a:cs typeface="Arial" panose="020B0604020202020204" pitchFamily="34" charset="0"/>
              </a:rPr>
              <a:t> </a:t>
            </a:r>
          </a:p>
          <a:p>
            <a:endParaRPr lang="es-ES" sz="1800" dirty="0">
              <a:cs typeface="Arial" panose="020B0604020202020204" pitchFamily="34" charset="0"/>
            </a:endParaRPr>
          </a:p>
          <a:p>
            <a:r>
              <a:rPr lang="es-ES" sz="1800" b="1" dirty="0">
                <a:cs typeface="Arial" panose="020B0604020202020204" pitchFamily="34" charset="0"/>
              </a:rPr>
              <a:t>QUIERO: </a:t>
            </a:r>
            <a:r>
              <a:rPr lang="es-ES" sz="1800" b="0" i="0" u="none" strike="noStrike" cap="none" dirty="0">
                <a:ea typeface="Calibri"/>
                <a:cs typeface="Calibri"/>
                <a:sym typeface="Calibri"/>
              </a:rPr>
              <a:t>[ACCIÓN, FUNCIONALIDAD]</a:t>
            </a:r>
            <a:endParaRPr lang="es-ES" sz="1800" b="0" i="0" u="none" strike="noStrike" cap="none" dirty="0">
              <a:ea typeface="Arial"/>
              <a:cs typeface="Arial"/>
              <a:sym typeface="Arial"/>
            </a:endParaRPr>
          </a:p>
          <a:p>
            <a:pPr marL="0" indent="0">
              <a:buNone/>
            </a:pPr>
            <a:endParaRPr lang="es-ES" sz="1800" dirty="0">
              <a:cs typeface="Arial" panose="020B0604020202020204" pitchFamily="34" charset="0"/>
            </a:endParaRPr>
          </a:p>
          <a:p>
            <a:r>
              <a:rPr lang="es-ES" sz="1800" b="1" dirty="0">
                <a:cs typeface="Arial" panose="020B0604020202020204" pitchFamily="34" charset="0"/>
              </a:rPr>
              <a:t>PARA: </a:t>
            </a:r>
            <a:r>
              <a:rPr lang="es-ES" sz="1800" b="0" i="0" u="none" strike="noStrike" cap="none" dirty="0">
                <a:ea typeface="Calibri"/>
                <a:cs typeface="Calibri"/>
                <a:sym typeface="Calibri"/>
              </a:rPr>
              <a:t>[JUSTIFICACIÓN, VALOR DE LA ACCIÓN]</a:t>
            </a:r>
            <a:endParaRPr lang="es-ES" sz="1800" dirty="0">
              <a:cs typeface="Arial" panose="020B0604020202020204" pitchFamily="34" charset="0"/>
            </a:endParaRPr>
          </a:p>
          <a:p>
            <a:endParaRPr lang="es-ES" sz="1800" dirty="0">
              <a:solidFill>
                <a:srgbClr val="575756"/>
              </a:solidFill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C8C8D0D-7F2E-9DCB-9E4B-FFF8AE5C1064}"/>
              </a:ext>
            </a:extLst>
          </p:cNvPr>
          <p:cNvSpPr txBox="1"/>
          <p:nvPr/>
        </p:nvSpPr>
        <p:spPr>
          <a:xfrm>
            <a:off x="6086269" y="5081816"/>
            <a:ext cx="325009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  <a:t>CRITERIOS DE ACEPTACIÓN:</a:t>
            </a:r>
          </a:p>
          <a:p>
            <a:r>
              <a:rPr lang="es-E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  <a:t>Listado de criterios funcionales para verificar que la historia está completa</a:t>
            </a:r>
          </a:p>
        </p:txBody>
      </p:sp>
      <p:sp>
        <p:nvSpPr>
          <p:cNvPr id="9" name="Marcador de texto 4">
            <a:extLst>
              <a:ext uri="{FF2B5EF4-FFF2-40B4-BE49-F238E27FC236}">
                <a16:creationId xmlns:a16="http://schemas.microsoft.com/office/drawing/2014/main" id="{2733B2B8-FFFF-E432-3FBF-D0E18DE91188}"/>
              </a:ext>
            </a:extLst>
          </p:cNvPr>
          <p:cNvSpPr txBox="1">
            <a:spLocks/>
          </p:cNvSpPr>
          <p:nvPr/>
        </p:nvSpPr>
        <p:spPr>
          <a:xfrm>
            <a:off x="415332" y="1893515"/>
            <a:ext cx="4384524" cy="54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700" b="1" kern="1200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Estructura</a:t>
            </a:r>
            <a:r>
              <a:rPr lang="en-US" sz="2700" b="1" kern="120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 la Historia de </a:t>
            </a:r>
            <a:r>
              <a:rPr lang="en-US" sz="2700" b="1" kern="1200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Usuario</a:t>
            </a:r>
            <a:endParaRPr lang="en-US" sz="2700" b="1" kern="1200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1DA2687-652B-88F9-A29F-DCDEFDDA7FB6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830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">
            <a:extLst>
              <a:ext uri="{FF2B5EF4-FFF2-40B4-BE49-F238E27FC236}">
                <a16:creationId xmlns:a16="http://schemas.microsoft.com/office/drawing/2014/main" id="{AAA0A669-DBD5-7FEE-2BC3-4868D9AC63CC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67F69BF3-702F-2916-92CC-700D3DDCFBFA}"/>
              </a:ext>
            </a:extLst>
          </p:cNvPr>
          <p:cNvSpPr txBox="1">
            <a:spLocks/>
          </p:cNvSpPr>
          <p:nvPr/>
        </p:nvSpPr>
        <p:spPr>
          <a:xfrm>
            <a:off x="695400" y="3066587"/>
            <a:ext cx="4392488" cy="1517516"/>
          </a:xfrm>
          <a:prstGeom prst="rect">
            <a:avLst/>
          </a:prstGeom>
        </p:spPr>
        <p:txBody>
          <a:bodyPr anchor="t"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70000"/>
              </a:lnSpc>
              <a:buFont typeface="Arial" pitchFamily="34" charset="0"/>
              <a:buNone/>
            </a:pPr>
            <a:r>
              <a:rPr lang="es-ES" sz="1800" dirty="0">
                <a:solidFill>
                  <a:srgbClr val="1A3A46"/>
                </a:solidFill>
              </a:rPr>
              <a:t>Los criterios de aceptación es un listado de criterios que indican las condiciones funcionales que se deben cumplir para validar la necesidad descrita en la historia de usuario.</a:t>
            </a:r>
          </a:p>
          <a:p>
            <a:pPr defTabSz="914400"/>
            <a:endParaRPr lang="es-ES" sz="18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D1998F0-63C3-0507-F811-8B1355D93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52740" y="1699310"/>
            <a:ext cx="5058261" cy="468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143623E-059A-A7A0-959E-C5B5D46D3B70}"/>
              </a:ext>
            </a:extLst>
          </p:cNvPr>
          <p:cNvSpPr txBox="1"/>
          <p:nvPr/>
        </p:nvSpPr>
        <p:spPr>
          <a:xfrm>
            <a:off x="7652467" y="1893515"/>
            <a:ext cx="1258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/>
              <a:t>TITULO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25284F2A-FE6A-4775-D26E-1E2E2A1062FC}"/>
              </a:ext>
            </a:extLst>
          </p:cNvPr>
          <p:cNvSpPr txBox="1">
            <a:spLocks/>
          </p:cNvSpPr>
          <p:nvPr/>
        </p:nvSpPr>
        <p:spPr>
          <a:xfrm>
            <a:off x="5865533" y="2568071"/>
            <a:ext cx="4933894" cy="15298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s-E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COMO: </a:t>
            </a:r>
            <a:r>
              <a:rPr lang="es-ES" sz="1800" b="0" i="0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[ROL, PERSONA]</a:t>
            </a:r>
            <a:r>
              <a:rPr lang="es-E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r>
              <a:rPr lang="es-E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QUIERO: </a:t>
            </a:r>
            <a:r>
              <a:rPr lang="es-ES" sz="1800" b="0" i="0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[ACCIÓN, FUNCIONALIDAD]</a:t>
            </a:r>
            <a:endParaRPr lang="es-ES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r>
              <a:rPr lang="es-E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PARA: </a:t>
            </a:r>
            <a:r>
              <a:rPr lang="es-ES" sz="1800" b="0" i="0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[JUSTIFICACIÓN, VALOR DE LA ACCIÓN]</a:t>
            </a:r>
            <a:endParaRPr lang="es-ES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endParaRPr lang="es-ES" sz="1800" dirty="0">
              <a:solidFill>
                <a:srgbClr val="575756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22EC0B5-94ED-3A8D-F359-9CA012F947F5}"/>
              </a:ext>
            </a:extLst>
          </p:cNvPr>
          <p:cNvSpPr txBox="1"/>
          <p:nvPr/>
        </p:nvSpPr>
        <p:spPr>
          <a:xfrm>
            <a:off x="5875580" y="4300389"/>
            <a:ext cx="4536579" cy="1529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 b="1" dirty="0">
                <a:latin typeface="+mj-lt"/>
                <a:cs typeface="Arial" panose="020B0604020202020204" pitchFamily="34" charset="0"/>
              </a:rPr>
              <a:t>CRITERIOS DE ACEPTACIÓN: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latin typeface="+mj-lt"/>
              </a:rPr>
              <a:t>DADO</a:t>
            </a:r>
            <a:r>
              <a:rPr lang="es-ES" sz="1600" b="0" i="0" u="none" strike="noStrike" baseline="0" dirty="0">
                <a:latin typeface="+mj-lt"/>
              </a:rPr>
              <a:t> [contexto]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i="0" u="none" strike="noStrike" baseline="0" dirty="0">
                <a:latin typeface="+mj-lt"/>
              </a:rPr>
              <a:t>CUANDO</a:t>
            </a:r>
            <a:r>
              <a:rPr lang="es-ES" sz="1600" b="0" i="0" u="none" strike="noStrike" baseline="0" dirty="0">
                <a:latin typeface="+mj-lt"/>
              </a:rPr>
              <a:t> [acción]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i="0" u="none" strike="noStrike" baseline="0" dirty="0">
                <a:latin typeface="+mj-lt"/>
              </a:rPr>
              <a:t>ENTONCES</a:t>
            </a:r>
            <a:r>
              <a:rPr lang="es-ES" sz="1600" b="0" i="0" u="none" strike="noStrike" baseline="0" dirty="0">
                <a:latin typeface="+mj-lt"/>
              </a:rPr>
              <a:t> [resultado]</a:t>
            </a:r>
            <a:endParaRPr lang="es-ES" sz="1600" dirty="0">
              <a:latin typeface="+mj-lt"/>
            </a:endParaRPr>
          </a:p>
        </p:txBody>
      </p:sp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4F82D393-45BD-078E-B23C-D210E5C458A3}"/>
              </a:ext>
            </a:extLst>
          </p:cNvPr>
          <p:cNvSpPr txBox="1">
            <a:spLocks/>
          </p:cNvSpPr>
          <p:nvPr/>
        </p:nvSpPr>
        <p:spPr>
          <a:xfrm>
            <a:off x="607385" y="2416735"/>
            <a:ext cx="4840543" cy="54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700" b="1" kern="1200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Estructura</a:t>
            </a:r>
            <a:r>
              <a:rPr lang="en-US" sz="2700" b="1" kern="120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 </a:t>
            </a:r>
            <a:r>
              <a:rPr lang="en-US" sz="2700" b="1" kern="1200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Criterios</a:t>
            </a:r>
            <a:r>
              <a:rPr lang="en-US" sz="2700" b="1" kern="120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 </a:t>
            </a:r>
            <a:r>
              <a:rPr lang="en-US" sz="2700" b="1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</a:t>
            </a:r>
            <a:r>
              <a:rPr lang="en-US" sz="2700" b="1" kern="1200" dirty="0" err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ceptación</a:t>
            </a:r>
            <a:endParaRPr lang="en-US" sz="2700" b="1" kern="1200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61CFFC-AD8A-4E78-8E91-FD095651E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692696"/>
            <a:ext cx="10753195" cy="864096"/>
          </a:xfrm>
        </p:spPr>
        <p:txBody>
          <a:bodyPr/>
          <a:lstStyle/>
          <a:p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35478B-E42D-47BF-902A-B6999966CF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1384" y="1340768"/>
            <a:ext cx="10176933" cy="3168650"/>
          </a:xfrm>
        </p:spPr>
        <p:txBody>
          <a:bodyPr/>
          <a:lstStyle/>
          <a:p>
            <a:r>
              <a:rPr lang="es-ES" b="1" dirty="0">
                <a:solidFill>
                  <a:srgbClr val="002060"/>
                </a:solidFill>
              </a:rPr>
              <a:t>Estimación</a:t>
            </a:r>
          </a:p>
          <a:p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FE7DC77-DDFF-44B2-B6A2-124D6A0ABEF4}"/>
              </a:ext>
            </a:extLst>
          </p:cNvPr>
          <p:cNvSpPr txBox="1"/>
          <p:nvPr/>
        </p:nvSpPr>
        <p:spPr>
          <a:xfrm>
            <a:off x="556657" y="1648110"/>
            <a:ext cx="92364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dirty="0">
              <a:solidFill>
                <a:srgbClr val="3E3F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b="0" i="0" dirty="0">
                <a:solidFill>
                  <a:srgbClr val="3E3F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Uno de los motivos más importantes para estimar es que sea más sencillo y rápido definir el alcance de lo que va a abordar el equipo durante un Sprint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6F8174A-7A3F-4BB9-8F3F-9414C939FD35}"/>
              </a:ext>
            </a:extLst>
          </p:cNvPr>
          <p:cNvSpPr txBox="1"/>
          <p:nvPr/>
        </p:nvSpPr>
        <p:spPr>
          <a:xfrm>
            <a:off x="5431021" y="3012501"/>
            <a:ext cx="6092890" cy="1477328"/>
          </a:xfrm>
          <a:prstGeom prst="rect">
            <a:avLst/>
          </a:prstGeom>
          <a:noFill/>
          <a:ln>
            <a:solidFill>
              <a:schemeClr val="accent6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s-ES" b="0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 proceso de estimación se puede hacer utilizando una técnica llamada </a:t>
            </a:r>
            <a:r>
              <a:rPr lang="es-ES" b="1" i="0" dirty="0" err="1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r>
              <a:rPr lang="es-ES" b="1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i="0" dirty="0" err="1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poker</a:t>
            </a:r>
            <a:r>
              <a:rPr lang="es-ES" b="0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(póker de planificación). El objetivo del </a:t>
            </a:r>
            <a:r>
              <a:rPr lang="es-ES" b="0" i="1" dirty="0" err="1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r>
              <a:rPr lang="es-ES" b="0" i="1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0" i="1" dirty="0" err="1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poker</a:t>
            </a:r>
            <a:r>
              <a:rPr lang="es-ES" b="0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es obtener una medida de </a:t>
            </a:r>
            <a:r>
              <a:rPr lang="es-ES" b="1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tamaño relativo</a:t>
            </a:r>
            <a:r>
              <a:rPr lang="es-ES" b="0" i="0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de todas las historias respecto a sí mismas.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70FDE71-6515-4A44-BBDA-604B0A7EF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616" y="3002799"/>
            <a:ext cx="2835703" cy="283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2971ABC-48FC-491F-B80C-D81305432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4725144"/>
            <a:ext cx="3823613" cy="1941462"/>
          </a:xfrm>
          <a:prstGeom prst="rect">
            <a:avLst/>
          </a:prstGeom>
          <a:ln w="22225">
            <a:solidFill>
              <a:schemeClr val="accent6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2410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61CFFC-AD8A-4E78-8E91-FD095651E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692696"/>
            <a:ext cx="10753195" cy="864096"/>
          </a:xfrm>
        </p:spPr>
        <p:txBody>
          <a:bodyPr/>
          <a:lstStyle/>
          <a:p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35478B-E42D-47BF-902A-B6999966CF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1384" y="1340768"/>
            <a:ext cx="10176933" cy="3168650"/>
          </a:xfrm>
        </p:spPr>
        <p:txBody>
          <a:bodyPr/>
          <a:lstStyle/>
          <a:p>
            <a:r>
              <a:rPr lang="es-ES" b="1" dirty="0">
                <a:solidFill>
                  <a:srgbClr val="002060"/>
                </a:solidFill>
              </a:rPr>
              <a:t>Estimación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DD8B32C-C865-4316-BE7D-8F3A9DB2F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878" y="2174520"/>
            <a:ext cx="2712133" cy="345440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2ED13562-0BEF-4FCE-B426-A14B7389FE07}"/>
              </a:ext>
            </a:extLst>
          </p:cNvPr>
          <p:cNvSpPr txBox="1"/>
          <p:nvPr/>
        </p:nvSpPr>
        <p:spPr>
          <a:xfrm>
            <a:off x="5465368" y="2254668"/>
            <a:ext cx="57751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19910"/>
                </a:solidFill>
              </a:rPr>
              <a:t>HISTORIA 1:</a:t>
            </a:r>
          </a:p>
          <a:p>
            <a:endParaRPr lang="es-ES" dirty="0"/>
          </a:p>
          <a:p>
            <a:pPr marL="342900" indent="-342900">
              <a:buAutoNum type="arabicPeriod"/>
            </a:pPr>
            <a:r>
              <a:rPr lang="es-ES" dirty="0"/>
              <a:t>¿Qué materiales se necesitan?</a:t>
            </a:r>
          </a:p>
          <a:p>
            <a:pPr marL="342900" indent="-342900">
              <a:buAutoNum type="arabicPeriod"/>
            </a:pPr>
            <a:r>
              <a:rPr lang="es-ES" dirty="0"/>
              <a:t>¿Tienes todas las habilidades y conocimientos para hacerlo?</a:t>
            </a:r>
          </a:p>
          <a:p>
            <a:pPr marL="342900" indent="-342900">
              <a:buFontTx/>
              <a:buAutoNum type="arabicPeriod"/>
            </a:pPr>
            <a:r>
              <a:rPr lang="es-ES" dirty="0"/>
              <a:t>¿Cuantos puntos de historia tendría una silla hecha con palitos de paleta? Escoger un numero de la serie Fibonacci.</a:t>
            </a:r>
          </a:p>
          <a:p>
            <a:pPr marL="342900" indent="-342900">
              <a:buAutoNum type="arabicPeriod"/>
            </a:pP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1063E5E-4229-400D-94AA-779FA4498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140" y="4658190"/>
            <a:ext cx="3823613" cy="1941462"/>
          </a:xfrm>
          <a:prstGeom prst="rect">
            <a:avLst/>
          </a:prstGeom>
          <a:ln w="22225">
            <a:solidFill>
              <a:schemeClr val="accent6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1907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775520" y="1820675"/>
            <a:ext cx="6781312" cy="3175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D253C96-30B0-45FD-B514-57C017664DB3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2259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61CFFC-AD8A-4E78-8E91-FD095651E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692696"/>
            <a:ext cx="10753195" cy="864096"/>
          </a:xfrm>
        </p:spPr>
        <p:txBody>
          <a:bodyPr/>
          <a:lstStyle/>
          <a:p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35478B-E42D-47BF-902A-B6999966CF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1384" y="1340768"/>
            <a:ext cx="10176933" cy="3168650"/>
          </a:xfrm>
        </p:spPr>
        <p:txBody>
          <a:bodyPr/>
          <a:lstStyle/>
          <a:p>
            <a:r>
              <a:rPr lang="es-ES" b="1" dirty="0">
                <a:solidFill>
                  <a:srgbClr val="002060"/>
                </a:solidFill>
              </a:rPr>
              <a:t>Estimación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485876C-B898-4D05-85E8-9018A0F1D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803" y="1416598"/>
            <a:ext cx="516191" cy="65746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4233F6B-5823-47F5-A12C-22DDFB322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217" y="2137551"/>
            <a:ext cx="4045127" cy="349137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160E4D3-0509-40AF-B0E4-3211DA821229}"/>
              </a:ext>
            </a:extLst>
          </p:cNvPr>
          <p:cNvSpPr txBox="1"/>
          <p:nvPr/>
        </p:nvSpPr>
        <p:spPr>
          <a:xfrm>
            <a:off x="5465368" y="1781328"/>
            <a:ext cx="57751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19910"/>
                </a:solidFill>
              </a:rPr>
              <a:t>HISTORIA 2:</a:t>
            </a:r>
          </a:p>
          <a:p>
            <a:endParaRPr lang="es-ES" dirty="0"/>
          </a:p>
          <a:p>
            <a:pPr marL="342900" indent="-342900">
              <a:buAutoNum type="arabicPeriod"/>
            </a:pPr>
            <a:r>
              <a:rPr lang="es-ES" dirty="0"/>
              <a:t>¿Qué materiales se necesitan?</a:t>
            </a:r>
          </a:p>
          <a:p>
            <a:pPr marL="342900" indent="-342900">
              <a:buAutoNum type="arabicPeriod"/>
            </a:pPr>
            <a:r>
              <a:rPr lang="es-ES" dirty="0"/>
              <a:t>¿Tienes todas las habilidades y conocimientos para hacerlo?</a:t>
            </a:r>
          </a:p>
          <a:p>
            <a:pPr marL="342900" indent="-342900">
              <a:buFontTx/>
              <a:buAutoNum type="arabicPeriod"/>
            </a:pPr>
            <a:r>
              <a:rPr lang="es-ES" dirty="0"/>
              <a:t>¿Cuantos puntos de historia tendría una mesa hecha con palitos de paleta? Escoger un numero de la serie Fibonacci. Piensa como referencia en la historia 1.</a:t>
            </a:r>
          </a:p>
          <a:p>
            <a:pPr marL="342900" indent="-342900">
              <a:buAutoNum type="arabicPeriod"/>
            </a:pP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AD622AA-0178-4A27-834F-CA55F173C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140" y="4658190"/>
            <a:ext cx="3823613" cy="1941462"/>
          </a:xfrm>
          <a:prstGeom prst="rect">
            <a:avLst/>
          </a:prstGeom>
          <a:ln w="22225">
            <a:solidFill>
              <a:schemeClr val="accent6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855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61CFFC-AD8A-4E78-8E91-FD095651E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692696"/>
            <a:ext cx="10753195" cy="864096"/>
          </a:xfrm>
        </p:spPr>
        <p:txBody>
          <a:bodyPr/>
          <a:lstStyle/>
          <a:p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35478B-E42D-47BF-902A-B6999966CF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1384" y="1340768"/>
            <a:ext cx="10176933" cy="3168650"/>
          </a:xfrm>
        </p:spPr>
        <p:txBody>
          <a:bodyPr/>
          <a:lstStyle/>
          <a:p>
            <a:r>
              <a:rPr lang="es-ES" b="1" dirty="0">
                <a:solidFill>
                  <a:srgbClr val="002060"/>
                </a:solidFill>
              </a:rPr>
              <a:t>Estimación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1C4E454-2AEE-4C6B-89AC-89AE476D5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408" y="1250107"/>
            <a:ext cx="525523" cy="6693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B517C6B-3BAE-45F0-A804-161684EF1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474" y="2047325"/>
            <a:ext cx="3570457" cy="376410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C0D8D45-D2DF-4987-A678-2114812E8442}"/>
              </a:ext>
            </a:extLst>
          </p:cNvPr>
          <p:cNvSpPr txBox="1"/>
          <p:nvPr/>
        </p:nvSpPr>
        <p:spPr>
          <a:xfrm>
            <a:off x="5465367" y="1938592"/>
            <a:ext cx="57751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19910"/>
                </a:solidFill>
              </a:rPr>
              <a:t>HISTORIA 3:</a:t>
            </a:r>
          </a:p>
          <a:p>
            <a:endParaRPr lang="es-ES" dirty="0"/>
          </a:p>
          <a:p>
            <a:pPr marL="342900" indent="-342900">
              <a:buAutoNum type="arabicPeriod"/>
            </a:pPr>
            <a:r>
              <a:rPr lang="es-ES" dirty="0"/>
              <a:t>¿Qué materiales se necesitan?</a:t>
            </a:r>
          </a:p>
          <a:p>
            <a:pPr marL="342900" indent="-342900">
              <a:buAutoNum type="arabicPeriod"/>
            </a:pPr>
            <a:r>
              <a:rPr lang="es-ES" dirty="0"/>
              <a:t>¿Tienes todas las habilidades y conocimientos para hacerlo?</a:t>
            </a:r>
          </a:p>
          <a:p>
            <a:pPr marL="342900" indent="-342900">
              <a:buFontTx/>
              <a:buAutoNum type="arabicPeriod"/>
            </a:pPr>
            <a:r>
              <a:rPr lang="es-ES" dirty="0"/>
              <a:t>¿Cuantos puntos de historia tendría una casa hecha con palitos de paleta? Escoger un numero de la serie Fibonacci. Piensa como referencia en la historia 1.</a:t>
            </a:r>
          </a:p>
          <a:p>
            <a:pPr marL="342900" indent="-342900">
              <a:buAutoNum type="arabicPeriod"/>
            </a:pP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43E2158-4386-473B-B211-BED19FAFC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140" y="4658190"/>
            <a:ext cx="3823613" cy="1941462"/>
          </a:xfrm>
          <a:prstGeom prst="rect">
            <a:avLst/>
          </a:prstGeom>
          <a:ln w="22225">
            <a:solidFill>
              <a:schemeClr val="accent6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4882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3FF7B7A1-0651-43BB-3F0F-D7D59B5A1BEC}"/>
              </a:ext>
            </a:extLst>
          </p:cNvPr>
          <p:cNvSpPr/>
          <p:nvPr/>
        </p:nvSpPr>
        <p:spPr>
          <a:xfrm>
            <a:off x="7284205" y="1501915"/>
            <a:ext cx="3738681" cy="3367245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sz="1400" b="1" dirty="0">
                <a:solidFill>
                  <a:schemeClr val="bg1"/>
                </a:solidFill>
              </a:rPr>
              <a:t>DEFINITION OF DONE </a:t>
            </a:r>
          </a:p>
          <a:p>
            <a:pPr algn="ctr"/>
            <a:r>
              <a:rPr lang="es-ES" sz="1400" b="1" dirty="0">
                <a:solidFill>
                  <a:schemeClr val="bg1"/>
                </a:solidFill>
              </a:rPr>
              <a:t>DOD</a:t>
            </a:r>
          </a:p>
          <a:p>
            <a:pPr algn="ctr"/>
            <a:endParaRPr lang="es-ES" sz="1400" b="1" dirty="0">
              <a:solidFill>
                <a:schemeClr val="bg1"/>
              </a:solidFill>
            </a:endParaRPr>
          </a:p>
          <a:p>
            <a:endParaRPr lang="es-ES" sz="1400" dirty="0">
              <a:solidFill>
                <a:schemeClr val="bg1"/>
              </a:solidFill>
            </a:endParaRPr>
          </a:p>
          <a:p>
            <a:pPr algn="just"/>
            <a:r>
              <a:rPr lang="es-ES" sz="1400" dirty="0">
                <a:solidFill>
                  <a:schemeClr val="bg1"/>
                </a:solidFill>
              </a:rPr>
              <a:t>E</a:t>
            </a:r>
            <a:r>
              <a:rPr lang="es-ES" sz="1400" b="0" i="0" dirty="0">
                <a:solidFill>
                  <a:schemeClr val="bg1"/>
                </a:solidFill>
                <a:effectLst/>
              </a:rPr>
              <a:t>s un conjunto de reglas que determinan cuándo un elemento está terminado. </a:t>
            </a:r>
            <a:r>
              <a:rPr lang="es-ES" sz="1400" dirty="0">
                <a:effectLst/>
                <a:ea typeface="Times New Roman" panose="02020603050405020304" pitchFamily="18" charset="0"/>
              </a:rPr>
              <a:t>Comprobaciones imprescindibles para poder dar por finalizada/hecha una HU (validarla/entregarla/desplegarla).</a:t>
            </a:r>
          </a:p>
          <a:p>
            <a:pPr algn="just"/>
            <a:endParaRPr lang="es-ES" sz="1400" dirty="0">
              <a:ea typeface="Times New Roman" panose="02020603050405020304" pitchFamily="18" charset="0"/>
            </a:endParaRPr>
          </a:p>
          <a:p>
            <a:pPr algn="just"/>
            <a:r>
              <a:rPr lang="es-ES" sz="1400" dirty="0">
                <a:effectLst/>
                <a:ea typeface="Times New Roman" panose="02020603050405020304" pitchFamily="18" charset="0"/>
              </a:rPr>
              <a:t>Son las comprobaciones imprescindibles para poder dar por finalizada/hecha una HU (validarla/entregarla/desplegarla).</a:t>
            </a:r>
            <a:endParaRPr lang="es-ES" sz="14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06795F09-C912-87FE-553C-C83C6EF3D7E7}"/>
              </a:ext>
            </a:extLst>
          </p:cNvPr>
          <p:cNvSpPr/>
          <p:nvPr/>
        </p:nvSpPr>
        <p:spPr>
          <a:xfrm>
            <a:off x="1343472" y="1556791"/>
            <a:ext cx="3738681" cy="331236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E159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sz="1400" b="1" dirty="0"/>
              <a:t>DEFINITION OF READY</a:t>
            </a:r>
          </a:p>
          <a:p>
            <a:pPr algn="ctr"/>
            <a:r>
              <a:rPr lang="es-ES" sz="1400" b="1" dirty="0"/>
              <a:t>DOR</a:t>
            </a:r>
            <a:endParaRPr lang="es-ES" sz="1400" dirty="0"/>
          </a:p>
          <a:p>
            <a:endParaRPr lang="es-ES" sz="1400" dirty="0"/>
          </a:p>
          <a:p>
            <a:endParaRPr lang="es-ES" sz="1400" dirty="0"/>
          </a:p>
          <a:p>
            <a:endParaRPr lang="es-ES" sz="1400" dirty="0"/>
          </a:p>
          <a:p>
            <a:pPr algn="just"/>
            <a:r>
              <a:rPr lang="es-ES" sz="1400" dirty="0"/>
              <a:t>Es un listado de características que salen de una conversación previa sobre cómo debe estar un </a:t>
            </a:r>
            <a:r>
              <a:rPr lang="es-ES" sz="1400" dirty="0" err="1"/>
              <a:t>item</a:t>
            </a:r>
            <a:r>
              <a:rPr lang="es-ES" sz="1400" dirty="0"/>
              <a:t>. Son las </a:t>
            </a:r>
            <a:r>
              <a:rPr lang="es-ES" sz="1400" dirty="0">
                <a:effectLst/>
                <a:ea typeface="Times New Roman" panose="02020603050405020304" pitchFamily="18" charset="0"/>
              </a:rPr>
              <a:t>Comprobaciones imprescindibles para poder planificar una HU dentro de  un Sprint </a:t>
            </a:r>
            <a:endParaRPr lang="es-ES" sz="14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8BC5289-87F8-5C72-DB05-15A1DDC2B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2245">
            <a:off x="5487607" y="2687931"/>
            <a:ext cx="1598224" cy="159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A333CEE5-4342-E097-94B6-D4C2D5CE5CBB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03. HISTORIAS DE USUARIO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5D768FB-5ED2-E675-239A-9601A20F26F8}"/>
              </a:ext>
            </a:extLst>
          </p:cNvPr>
          <p:cNvSpPr txBox="1"/>
          <p:nvPr/>
        </p:nvSpPr>
        <p:spPr>
          <a:xfrm>
            <a:off x="1191160" y="5683442"/>
            <a:ext cx="9577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Redactar HU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Refino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ES" sz="1800" b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Compruebo </a:t>
            </a:r>
            <a:r>
              <a:rPr lang="es-ES" sz="1800" b="1" dirty="0" err="1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DoR</a:t>
            </a:r>
            <a:r>
              <a:rPr lang="es-ES" sz="18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Planifico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Desarrollo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ES" sz="1800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Compruebo </a:t>
            </a:r>
            <a:r>
              <a:rPr lang="es-ES" sz="1800" b="1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DoD</a:t>
            </a:r>
            <a:r>
              <a:rPr lang="es-ES" sz="1800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ES" sz="1800" dirty="0">
                <a:effectLst/>
                <a:latin typeface="Wingdings" panose="05000000000000000000" pitchFamily="2" charset="2"/>
                <a:ea typeface="Times New Roman" panose="02020603050405020304" pitchFamily="18" charset="0"/>
                <a:cs typeface="Calibri" panose="020F0502020204030204" pitchFamily="34" charset="0"/>
              </a:rPr>
              <a:t>à</a:t>
            </a:r>
            <a:r>
              <a:rPr lang="es-E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Entrego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89814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767639" y="3501008"/>
            <a:ext cx="6781312" cy="3175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8851B40-6FCD-45BC-B2C7-BF24C0B5D666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8228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EFFAE14-34DB-9F69-7AFD-6A94F78855B0}"/>
              </a:ext>
            </a:extLst>
          </p:cNvPr>
          <p:cNvSpPr/>
          <p:nvPr/>
        </p:nvSpPr>
        <p:spPr>
          <a:xfrm>
            <a:off x="915217" y="1688358"/>
            <a:ext cx="10214601" cy="15696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chemeClr val="bg1"/>
                </a:solidFill>
              </a:rPr>
              <a:t>El </a:t>
            </a:r>
            <a:r>
              <a:rPr lang="es-ES" sz="2400" i="1" dirty="0" err="1">
                <a:solidFill>
                  <a:schemeClr val="bg1"/>
                </a:solidFill>
              </a:rPr>
              <a:t>Product</a:t>
            </a:r>
            <a:r>
              <a:rPr lang="es-ES" sz="2400" i="1" dirty="0">
                <a:solidFill>
                  <a:schemeClr val="bg1"/>
                </a:solidFill>
              </a:rPr>
              <a:t> Backlog</a:t>
            </a:r>
            <a:r>
              <a:rPr lang="es-ES" sz="2400" dirty="0">
                <a:solidFill>
                  <a:schemeClr val="bg1"/>
                </a:solidFill>
              </a:rPr>
              <a:t> o pila de Producto es una lista ordenada de todo lo conocido que podría ser necesario en el producto y es la única fuente de requisitos para cualquier cambio a realizarse en el producto. El </a:t>
            </a:r>
            <a:r>
              <a:rPr lang="es-ES" sz="2400" i="1" dirty="0" err="1">
                <a:solidFill>
                  <a:schemeClr val="bg1"/>
                </a:solidFill>
              </a:rPr>
              <a:t>Product</a:t>
            </a:r>
            <a:r>
              <a:rPr lang="es-ES" sz="2400" i="1" dirty="0">
                <a:solidFill>
                  <a:schemeClr val="bg1"/>
                </a:solidFill>
              </a:rPr>
              <a:t> </a:t>
            </a:r>
            <a:r>
              <a:rPr lang="es-ES" sz="2400" i="1" dirty="0" err="1">
                <a:solidFill>
                  <a:schemeClr val="bg1"/>
                </a:solidFill>
              </a:rPr>
              <a:t>Owner</a:t>
            </a:r>
            <a:r>
              <a:rPr lang="es-ES" sz="2400" dirty="0">
                <a:solidFill>
                  <a:schemeClr val="bg1"/>
                </a:solidFill>
              </a:rPr>
              <a:t> es el responsable del </a:t>
            </a:r>
            <a:r>
              <a:rPr lang="es-ES" sz="2400" i="1" dirty="0" err="1">
                <a:solidFill>
                  <a:schemeClr val="bg1"/>
                </a:solidFill>
              </a:rPr>
              <a:t>Product</a:t>
            </a:r>
            <a:r>
              <a:rPr lang="es-ES" sz="2400" i="1" dirty="0">
                <a:solidFill>
                  <a:schemeClr val="bg1"/>
                </a:solidFill>
              </a:rPr>
              <a:t> </a:t>
            </a:r>
            <a:r>
              <a:rPr lang="es-ES" sz="2400" i="1" dirty="0" err="1">
                <a:solidFill>
                  <a:schemeClr val="bg1"/>
                </a:solidFill>
              </a:rPr>
              <a:t>Backlog</a:t>
            </a:r>
            <a:r>
              <a:rPr lang="es-ES" sz="2400" dirty="0">
                <a:solidFill>
                  <a:schemeClr val="bg1"/>
                </a:solidFill>
              </a:rPr>
              <a:t>, incluyendo su contenido, disponibilidad y ordenación. 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59C7DCC-3D4E-CE39-2E08-99206598FE9B}"/>
              </a:ext>
            </a:extLst>
          </p:cNvPr>
          <p:cNvSpPr/>
          <p:nvPr/>
        </p:nvSpPr>
        <p:spPr>
          <a:xfrm>
            <a:off x="4972553" y="3645024"/>
            <a:ext cx="6824686" cy="286232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dirty="0"/>
              <a:t>El </a:t>
            </a:r>
            <a:r>
              <a:rPr lang="es-ES" i="1" dirty="0" err="1"/>
              <a:t>Product</a:t>
            </a:r>
            <a:r>
              <a:rPr lang="es-ES" i="1" dirty="0"/>
              <a:t> </a:t>
            </a:r>
            <a:r>
              <a:rPr lang="es-ES" i="1" dirty="0" err="1"/>
              <a:t>Backlog</a:t>
            </a:r>
            <a:r>
              <a:rPr lang="es-ES" dirty="0"/>
              <a:t> enumera todas las características, funcionalidades, requisitos, mejoras y correcciones que constituyen cambios a realizarse sobre el producto para entregas futuras.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dirty="0"/>
              <a:t>Los elementos del </a:t>
            </a:r>
            <a:r>
              <a:rPr lang="es-ES" i="1" dirty="0" err="1"/>
              <a:t>Product</a:t>
            </a:r>
            <a:r>
              <a:rPr lang="es-ES" i="1" dirty="0"/>
              <a:t> </a:t>
            </a:r>
            <a:r>
              <a:rPr lang="es-ES" i="1" dirty="0" err="1"/>
              <a:t>Backlog</a:t>
            </a:r>
            <a:r>
              <a:rPr lang="es-ES" dirty="0"/>
              <a:t> tienen como atributos la descripción, el orden, la estimación y el valor.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dirty="0"/>
              <a:t>Los elementos del </a:t>
            </a:r>
            <a:r>
              <a:rPr lang="es-ES" i="1" dirty="0" err="1"/>
              <a:t>Product</a:t>
            </a:r>
            <a:r>
              <a:rPr lang="es-ES" i="1" dirty="0"/>
              <a:t> </a:t>
            </a:r>
            <a:r>
              <a:rPr lang="es-ES" i="1" dirty="0" err="1"/>
              <a:t>Backlog</a:t>
            </a:r>
            <a:r>
              <a:rPr lang="es-ES" i="1" dirty="0"/>
              <a:t> </a:t>
            </a:r>
            <a:r>
              <a:rPr lang="es-ES" dirty="0"/>
              <a:t>muchas veces incluyen descripciones de las pruebas que demostrarán la completitud de tales elementos cuando </a:t>
            </a:r>
            <a:r>
              <a:rPr lang="es-ES" dirty="0" err="1"/>
              <a:t>estén</a:t>
            </a:r>
            <a:r>
              <a:rPr lang="es-ES" dirty="0"/>
              <a:t> “Terminados”. </a:t>
            </a:r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2AF15C39-5F2B-2DF2-A889-A1B97DE7B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620" y="3807468"/>
            <a:ext cx="2244131" cy="224413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9A2308A-6085-BA49-E116-93CD3F61BC78}"/>
              </a:ext>
            </a:extLst>
          </p:cNvPr>
          <p:cNvSpPr txBox="1"/>
          <p:nvPr/>
        </p:nvSpPr>
        <p:spPr>
          <a:xfrm>
            <a:off x="1055952" y="6005144"/>
            <a:ext cx="3897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0" i="0" u="none" strike="noStrike" baseline="0" dirty="0">
                <a:solidFill>
                  <a:srgbClr val="F19910"/>
                </a:solidFill>
                <a:latin typeface="Calibri" panose="020F0502020204030204" pitchFamily="34" charset="0"/>
              </a:rPr>
              <a:t>Compromiso: Objetivo del Producto</a:t>
            </a:r>
            <a:endParaRPr lang="es-ES" dirty="0">
              <a:solidFill>
                <a:srgbClr val="F19910"/>
              </a:solidFill>
            </a:endParaRPr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E7DA9FA6-30DC-4E69-4722-40B174D96D31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04. GESTION DE </a:t>
            </a:r>
            <a:r>
              <a:rPr lang="es-ES" sz="2800" b="1" i="0" dirty="0">
                <a:solidFill>
                  <a:srgbClr val="002060"/>
                </a:solidFill>
                <a:effectLst/>
              </a:rPr>
              <a:t>BACKLOG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109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EFFAE14-34DB-9F69-7AFD-6A94F78855B0}"/>
              </a:ext>
            </a:extLst>
          </p:cNvPr>
          <p:cNvSpPr/>
          <p:nvPr/>
        </p:nvSpPr>
        <p:spPr>
          <a:xfrm>
            <a:off x="915217" y="1688358"/>
            <a:ext cx="10214601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chemeClr val="bg1"/>
                </a:solidFill>
              </a:rPr>
              <a:t>El </a:t>
            </a:r>
            <a:r>
              <a:rPr lang="es-ES" sz="2400" i="1" dirty="0" err="1">
                <a:solidFill>
                  <a:schemeClr val="bg1"/>
                </a:solidFill>
              </a:rPr>
              <a:t>Product</a:t>
            </a:r>
            <a:r>
              <a:rPr lang="es-ES" sz="2400" i="1" dirty="0">
                <a:solidFill>
                  <a:schemeClr val="bg1"/>
                </a:solidFill>
              </a:rPr>
              <a:t> Backlog</a:t>
            </a:r>
            <a:r>
              <a:rPr lang="es-ES" sz="2400" dirty="0">
                <a:solidFill>
                  <a:schemeClr val="bg1"/>
                </a:solidFill>
              </a:rPr>
              <a:t> o pila de Producto es una lista ordenada que puede contener los siguientes tipos de </a:t>
            </a:r>
            <a:r>
              <a:rPr lang="es-ES" sz="2400" dirty="0" err="1">
                <a:solidFill>
                  <a:schemeClr val="bg1"/>
                </a:solidFill>
              </a:rPr>
              <a:t>Items</a:t>
            </a:r>
            <a:r>
              <a:rPr lang="es-ES" sz="2400" dirty="0">
                <a:solidFill>
                  <a:schemeClr val="bg1"/>
                </a:solidFill>
              </a:rPr>
              <a:t>:</a:t>
            </a:r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2AF15C39-5F2B-2DF2-A889-A1B97DE7B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620" y="3107795"/>
            <a:ext cx="2244131" cy="224413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9A2308A-6085-BA49-E116-93CD3F61BC78}"/>
              </a:ext>
            </a:extLst>
          </p:cNvPr>
          <p:cNvSpPr txBox="1"/>
          <p:nvPr/>
        </p:nvSpPr>
        <p:spPr>
          <a:xfrm>
            <a:off x="1055952" y="5305471"/>
            <a:ext cx="3897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0" i="0" u="none" strike="noStrike" baseline="0" dirty="0">
                <a:solidFill>
                  <a:srgbClr val="F19910"/>
                </a:solidFill>
                <a:latin typeface="Calibri" panose="020F0502020204030204" pitchFamily="34" charset="0"/>
              </a:rPr>
              <a:t>Compromiso: Objetivo del Producto</a:t>
            </a:r>
            <a:endParaRPr lang="es-ES" dirty="0">
              <a:solidFill>
                <a:srgbClr val="F19910"/>
              </a:solidFill>
            </a:endParaRPr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E7DA9FA6-30DC-4E69-4722-40B174D96D31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04. GESTION DE </a:t>
            </a:r>
            <a:r>
              <a:rPr lang="es-ES" sz="2800" b="1" i="0" dirty="0">
                <a:solidFill>
                  <a:srgbClr val="002060"/>
                </a:solidFill>
                <a:effectLst/>
              </a:rPr>
              <a:t>BACKLOG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47C4D81-6815-48DA-93E4-50F3ED753F67}"/>
              </a:ext>
            </a:extLst>
          </p:cNvPr>
          <p:cNvSpPr txBox="1"/>
          <p:nvPr/>
        </p:nvSpPr>
        <p:spPr>
          <a:xfrm>
            <a:off x="5879976" y="3341905"/>
            <a:ext cx="5249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B024254-B654-4785-9085-426FF4488C30}"/>
              </a:ext>
            </a:extLst>
          </p:cNvPr>
          <p:cNvSpPr/>
          <p:nvPr/>
        </p:nvSpPr>
        <p:spPr>
          <a:xfrm>
            <a:off x="5879976" y="3341904"/>
            <a:ext cx="5249842" cy="375127"/>
          </a:xfrm>
          <a:prstGeom prst="rect">
            <a:avLst/>
          </a:prstGeom>
          <a:noFill/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Mejora o Épica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8C9503B-E40B-447A-9602-31692DD5F475}"/>
              </a:ext>
            </a:extLst>
          </p:cNvPr>
          <p:cNvSpPr/>
          <p:nvPr/>
        </p:nvSpPr>
        <p:spPr>
          <a:xfrm>
            <a:off x="5879977" y="3790041"/>
            <a:ext cx="2088232" cy="1295209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s-ES" dirty="0"/>
              <a:t>Historia de Usuario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/>
              <a:t>Funcionales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/>
              <a:t>Técnicas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 err="1"/>
              <a:t>Spikes</a:t>
            </a:r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4CABD81-7C66-496E-BB1C-72762C6E1008}"/>
              </a:ext>
            </a:extLst>
          </p:cNvPr>
          <p:cNvSpPr/>
          <p:nvPr/>
        </p:nvSpPr>
        <p:spPr>
          <a:xfrm>
            <a:off x="5879977" y="5183874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923443F-D673-4754-AD71-A99495D559DC}"/>
              </a:ext>
            </a:extLst>
          </p:cNvPr>
          <p:cNvSpPr/>
          <p:nvPr/>
        </p:nvSpPr>
        <p:spPr>
          <a:xfrm>
            <a:off x="5883290" y="5682090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A09B231C-0583-4376-BE2F-88FCBC8A4D23}"/>
              </a:ext>
            </a:extLst>
          </p:cNvPr>
          <p:cNvSpPr/>
          <p:nvPr/>
        </p:nvSpPr>
        <p:spPr>
          <a:xfrm>
            <a:off x="6924093" y="5682090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CDE8DB0-3DE6-499A-A944-BECF1ABBBA6F}"/>
              </a:ext>
            </a:extLst>
          </p:cNvPr>
          <p:cNvSpPr/>
          <p:nvPr/>
        </p:nvSpPr>
        <p:spPr>
          <a:xfrm>
            <a:off x="6924092" y="5165547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0E7A765-E880-44B5-ADC3-0215B6652D95}"/>
              </a:ext>
            </a:extLst>
          </p:cNvPr>
          <p:cNvSpPr/>
          <p:nvPr/>
        </p:nvSpPr>
        <p:spPr>
          <a:xfrm>
            <a:off x="8904312" y="3789040"/>
            <a:ext cx="2088232" cy="1295209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s-ES" dirty="0"/>
              <a:t>Historia de Usuario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/>
              <a:t>Funcionales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/>
              <a:t>Técnicas</a:t>
            </a:r>
          </a:p>
          <a:p>
            <a:pPr marL="285750" lvl="2" indent="-285750">
              <a:buFont typeface="Courier New" panose="02070309020205020404" pitchFamily="49" charset="0"/>
              <a:buChar char="o"/>
            </a:pPr>
            <a:r>
              <a:rPr lang="es-ES" dirty="0" err="1"/>
              <a:t>Spikes</a:t>
            </a:r>
            <a:endParaRPr lang="es-ES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2F38224-B676-4F41-A983-FD5CA051E7A1}"/>
              </a:ext>
            </a:extLst>
          </p:cNvPr>
          <p:cNvSpPr/>
          <p:nvPr/>
        </p:nvSpPr>
        <p:spPr>
          <a:xfrm>
            <a:off x="8904312" y="5182873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A0EC80E-8F7C-45AA-B570-C502EF5E6B6A}"/>
              </a:ext>
            </a:extLst>
          </p:cNvPr>
          <p:cNvSpPr/>
          <p:nvPr/>
        </p:nvSpPr>
        <p:spPr>
          <a:xfrm>
            <a:off x="8907625" y="5681089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E858C91A-E4A3-407F-85F6-E44C54C44C96}"/>
              </a:ext>
            </a:extLst>
          </p:cNvPr>
          <p:cNvSpPr/>
          <p:nvPr/>
        </p:nvSpPr>
        <p:spPr>
          <a:xfrm>
            <a:off x="9948428" y="5681089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BE708E94-4A2D-4E05-B4AA-5C6FADA2D47C}"/>
              </a:ext>
            </a:extLst>
          </p:cNvPr>
          <p:cNvSpPr/>
          <p:nvPr/>
        </p:nvSpPr>
        <p:spPr>
          <a:xfrm>
            <a:off x="9948427" y="5164546"/>
            <a:ext cx="864095" cy="3751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s-ES" sz="1200" dirty="0"/>
              <a:t>Subtareas</a:t>
            </a:r>
          </a:p>
        </p:txBody>
      </p:sp>
    </p:spTree>
    <p:extLst>
      <p:ext uri="{BB962C8B-B14F-4D97-AF65-F5344CB8AC3E}">
        <p14:creationId xmlns:p14="http://schemas.microsoft.com/office/powerpoint/2010/main" val="110539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589220" y="4067518"/>
            <a:ext cx="6781312" cy="3175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80F4E14-8B51-41A1-A3EE-80F48E9AB55A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381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84D4C0DE-3124-C61A-A3AB-516A11BA5356}"/>
              </a:ext>
            </a:extLst>
          </p:cNvPr>
          <p:cNvSpPr txBox="1">
            <a:spLocks/>
          </p:cNvSpPr>
          <p:nvPr/>
        </p:nvSpPr>
        <p:spPr>
          <a:xfrm>
            <a:off x="939669" y="1743163"/>
            <a:ext cx="10110773" cy="8838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Arial" pitchFamily="34" charset="0"/>
              <a:buNone/>
            </a:pPr>
            <a:r>
              <a:rPr lang="es-ES" sz="1400" dirty="0">
                <a:solidFill>
                  <a:srgbClr val="202122"/>
                </a:solidFill>
              </a:rPr>
              <a:t>E</a:t>
            </a:r>
            <a:r>
              <a:rPr lang="es-ES" sz="1400" dirty="0">
                <a:solidFill>
                  <a:srgbClr val="202122"/>
                </a:solidFill>
                <a:latin typeface="Arial" panose="020B0604020202020204" pitchFamily="34" charset="0"/>
              </a:rPr>
              <a:t>l </a:t>
            </a:r>
            <a:r>
              <a:rPr lang="es-E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producto viable mínimo</a:t>
            </a:r>
            <a:r>
              <a:rPr lang="es-ES" sz="1400" dirty="0">
                <a:solidFill>
                  <a:srgbClr val="202122"/>
                </a:solidFill>
                <a:latin typeface="Arial" panose="020B0604020202020204" pitchFamily="34" charset="0"/>
              </a:rPr>
              <a:t> (</a:t>
            </a:r>
            <a:r>
              <a:rPr lang="es-E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MVP, </a:t>
            </a:r>
            <a:r>
              <a:rPr lang="es-ES" sz="1400" dirty="0">
                <a:solidFill>
                  <a:srgbClr val="202122"/>
                </a:solidFill>
                <a:latin typeface="Arial" panose="020B0604020202020204" pitchFamily="34" charset="0"/>
              </a:rPr>
              <a:t>del inglés </a:t>
            </a:r>
            <a:r>
              <a:rPr lang="es-ES" sz="1400" dirty="0" err="1">
                <a:solidFill>
                  <a:srgbClr val="202122"/>
                </a:solidFill>
                <a:latin typeface="Arial" panose="020B0604020202020204" pitchFamily="34" charset="0"/>
              </a:rPr>
              <a:t>Minimum</a:t>
            </a:r>
            <a:r>
              <a:rPr lang="es-ES" sz="1400" dirty="0">
                <a:solidFill>
                  <a:srgbClr val="202122"/>
                </a:solidFill>
                <a:latin typeface="Arial" panose="020B0604020202020204" pitchFamily="34" charset="0"/>
              </a:rPr>
              <a:t> Viable </a:t>
            </a:r>
            <a:r>
              <a:rPr lang="es-ES" sz="1400" dirty="0" err="1">
                <a:solidFill>
                  <a:srgbClr val="202122"/>
                </a:solidFill>
                <a:latin typeface="Arial" panose="020B0604020202020204" pitchFamily="34" charset="0"/>
              </a:rPr>
              <a:t>Product</a:t>
            </a:r>
            <a:r>
              <a:rPr lang="es-ES" sz="1400" dirty="0">
                <a:solidFill>
                  <a:srgbClr val="202122"/>
                </a:solidFill>
                <a:latin typeface="Arial" panose="020B0604020202020204" pitchFamily="34" charset="0"/>
              </a:rPr>
              <a:t>) es un producto con suficientes características para satisfacer a los clientes iniciales, y proporcionar retroalimentación para el desarrollo futuro. </a:t>
            </a:r>
            <a:endParaRPr lang="es-ES" sz="1400" i="1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25537118-8AC4-C1CB-9CCC-974C7885D166}"/>
              </a:ext>
            </a:extLst>
          </p:cNvPr>
          <p:cNvGrpSpPr/>
          <p:nvPr/>
        </p:nvGrpSpPr>
        <p:grpSpPr>
          <a:xfrm>
            <a:off x="1505502" y="2497629"/>
            <a:ext cx="5398052" cy="3899055"/>
            <a:chOff x="3588311" y="2561630"/>
            <a:chExt cx="5398052" cy="3899055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55AE6979-9555-DFA1-966B-FEAAF562B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01915" y="3419531"/>
              <a:ext cx="588738" cy="652577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CC62DF09-59F6-986B-7A44-42BD9826D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34419" y="3456170"/>
              <a:ext cx="1035610" cy="673856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ED9E09E9-D6AE-18E6-5D2A-9224F4348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89429" y="3474094"/>
              <a:ext cx="1149103" cy="688043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D0427885-C16C-0C7A-450D-6C27E1BEAE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89954" y="3387974"/>
              <a:ext cx="1290967" cy="751882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A335BDC2-9978-1D5A-A2BC-FF2A28D73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88311" y="2561630"/>
              <a:ext cx="5229279" cy="817515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327221FF-49E6-554E-C9C5-C5412C7ED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70314" y="4872442"/>
              <a:ext cx="683754" cy="123204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5AED37BE-B1A9-1BF9-260A-E2A2F1DCD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71181" y="4857732"/>
              <a:ext cx="645050" cy="1283650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DB36F2C6-1607-0F5D-C99D-A3234C2AC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24007" y="4856429"/>
              <a:ext cx="948224" cy="127074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EF90A669-7673-91E4-6D4E-78DE6E940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578063" y="4867318"/>
              <a:ext cx="1083685" cy="1251398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D485817-1FDB-6054-EB58-96CA0D0DE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728514" y="4849095"/>
              <a:ext cx="1257849" cy="1296552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C6D554B7-6F40-781A-5004-31CEBD18A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786202" y="6109388"/>
              <a:ext cx="5178381" cy="351297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F3852C3E-62FF-8B9B-6894-84D90E412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641514" y="4336953"/>
              <a:ext cx="5329902" cy="413225"/>
            </a:xfrm>
            <a:prstGeom prst="rect">
              <a:avLst/>
            </a:prstGeom>
          </p:spPr>
        </p:pic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EA25015-113D-D5AA-02A4-EB2FF939425A}"/>
              </a:ext>
            </a:extLst>
          </p:cNvPr>
          <p:cNvSpPr txBox="1"/>
          <p:nvPr/>
        </p:nvSpPr>
        <p:spPr>
          <a:xfrm>
            <a:off x="8013002" y="3680085"/>
            <a:ext cx="3255844" cy="19749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Aft>
                <a:spcPts val="1600"/>
              </a:spcAft>
              <a:buSzPct val="130000"/>
            </a:pP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desarrollo </a:t>
            </a: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iterativo e incremental 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aquel en el que, con cada entrega, añadimos funcionalidades completamente nuevas (incremental) pero cada incremento también incluye mejoras sobre funcionalidades que ya existían (iterativo).</a:t>
            </a:r>
            <a:endParaRPr lang="es-ES" sz="1400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B78E413B-DFB6-816D-595B-1CD9EC252310}"/>
              </a:ext>
            </a:extLst>
          </p:cNvPr>
          <p:cNvSpPr/>
          <p:nvPr/>
        </p:nvSpPr>
        <p:spPr>
          <a:xfrm>
            <a:off x="1550730" y="5433239"/>
            <a:ext cx="923835" cy="6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466094C-636E-B251-B800-0AD8B546C345}"/>
              </a:ext>
            </a:extLst>
          </p:cNvPr>
          <p:cNvSpPr txBox="1"/>
          <p:nvPr/>
        </p:nvSpPr>
        <p:spPr>
          <a:xfrm>
            <a:off x="1725173" y="6049263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</a:rPr>
              <a:t>MVP</a:t>
            </a:r>
          </a:p>
        </p:txBody>
      </p:sp>
      <p:sp>
        <p:nvSpPr>
          <p:cNvPr id="21" name="Marcador de texto 1">
            <a:extLst>
              <a:ext uri="{FF2B5EF4-FFF2-40B4-BE49-F238E27FC236}">
                <a16:creationId xmlns:a16="http://schemas.microsoft.com/office/drawing/2014/main" id="{D9D49055-7F89-FE84-4613-79CF62A58A12}"/>
              </a:ext>
            </a:extLst>
          </p:cNvPr>
          <p:cNvSpPr txBox="1">
            <a:spLocks/>
          </p:cNvSpPr>
          <p:nvPr/>
        </p:nvSpPr>
        <p:spPr>
          <a:xfrm>
            <a:off x="255056" y="468408"/>
            <a:ext cx="11449272" cy="6705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</a:rPr>
              <a:t>05. ENTREGA DE VALOR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+mj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3839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AD86D0-AAA2-4991-9FFA-DD8238109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38</a:t>
            </a:fld>
            <a:endParaRPr lang="es-ES"/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9807" y="429612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3200" b="1" dirty="0">
                <a:solidFill>
                  <a:srgbClr val="17375E"/>
                </a:solidFill>
                <a:latin typeface="Arial Narrow" panose="020B0606020202030204" pitchFamily="34" charset="0"/>
              </a:rPr>
              <a:t>Agile en la STIC</a:t>
            </a:r>
            <a:endParaRPr lang="es-ES" altLang="es-ES" sz="3200" b="1" i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6836" y="2924944"/>
            <a:ext cx="5835213" cy="157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91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Framework Scrum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/>
          <p:cNvSpPr txBox="1"/>
          <p:nvPr/>
        </p:nvSpPr>
        <p:spPr>
          <a:xfrm>
            <a:off x="5259873" y="3065184"/>
            <a:ext cx="17203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i="1" dirty="0">
                <a:solidFill>
                  <a:schemeClr val="accent1"/>
                </a:solidFill>
              </a:rPr>
              <a:t>Q&amp;A</a:t>
            </a:r>
            <a:endParaRPr lang="es-ES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85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0.1 Introducción a la Agilidad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3237" y="87313"/>
            <a:ext cx="45746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Introducción Metodologías Ágiles: SCRUM</a:t>
            </a:r>
          </a:p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A61DBBA5-5442-3CC7-DCD1-999C8977BBAC}"/>
              </a:ext>
            </a:extLst>
          </p:cNvPr>
          <p:cNvSpPr txBox="1">
            <a:spLocks/>
          </p:cNvSpPr>
          <p:nvPr/>
        </p:nvSpPr>
        <p:spPr>
          <a:xfrm>
            <a:off x="4760596" y="738166"/>
            <a:ext cx="1983476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sz="1800" dirty="0">
                <a:solidFill>
                  <a:srgbClr val="575756"/>
                </a:solidFill>
              </a:rPr>
              <a:t>Mentalidad Ágil</a:t>
            </a:r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id="{BF877A20-99EF-4F1A-83F6-B7ACADAACC16}"/>
              </a:ext>
            </a:extLst>
          </p:cNvPr>
          <p:cNvSpPr txBox="1">
            <a:spLocks/>
          </p:cNvSpPr>
          <p:nvPr/>
        </p:nvSpPr>
        <p:spPr>
          <a:xfrm>
            <a:off x="1067617" y="4611100"/>
            <a:ext cx="4428308" cy="1770228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s-ES" sz="1600"/>
              <a:t>Hacer deporte:</a:t>
            </a:r>
          </a:p>
          <a:p>
            <a:pPr>
              <a:lnSpc>
                <a:spcPct val="110000"/>
              </a:lnSpc>
            </a:pPr>
            <a:r>
              <a:rPr lang="es-ES" sz="1600"/>
              <a:t>Va al gimnasio</a:t>
            </a:r>
          </a:p>
          <a:p>
            <a:pPr>
              <a:lnSpc>
                <a:spcPct val="110000"/>
              </a:lnSpc>
            </a:pPr>
            <a:r>
              <a:rPr lang="es-ES" sz="1600"/>
              <a:t>Compra ropa adecuada</a:t>
            </a:r>
          </a:p>
          <a:p>
            <a:pPr>
              <a:lnSpc>
                <a:spcPct val="110000"/>
              </a:lnSpc>
            </a:pPr>
            <a:r>
              <a:rPr lang="es-ES" sz="1600"/>
              <a:t>Sale en bici con sus amigos . . .</a:t>
            </a:r>
          </a:p>
        </p:txBody>
      </p:sp>
      <p:sp>
        <p:nvSpPr>
          <p:cNvPr id="14" name="Marcador de texto 2">
            <a:extLst>
              <a:ext uri="{FF2B5EF4-FFF2-40B4-BE49-F238E27FC236}">
                <a16:creationId xmlns:a16="http://schemas.microsoft.com/office/drawing/2014/main" id="{66A75E64-C3CE-2259-2E01-20A9E9CFB145}"/>
              </a:ext>
            </a:extLst>
          </p:cNvPr>
          <p:cNvSpPr txBox="1">
            <a:spLocks/>
          </p:cNvSpPr>
          <p:nvPr/>
        </p:nvSpPr>
        <p:spPr>
          <a:xfrm>
            <a:off x="924750" y="1918628"/>
            <a:ext cx="8333558" cy="46705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2400" b="1"/>
              <a:t>Diferencia entre Ser y Hacer</a:t>
            </a:r>
          </a:p>
        </p:txBody>
      </p:sp>
      <p:sp>
        <p:nvSpPr>
          <p:cNvPr id="15" name="Marcador de texto 2">
            <a:extLst>
              <a:ext uri="{FF2B5EF4-FFF2-40B4-BE49-F238E27FC236}">
                <a16:creationId xmlns:a16="http://schemas.microsoft.com/office/drawing/2014/main" id="{47C15729-9A4B-89F9-D5C8-2A2148CDC8B0}"/>
              </a:ext>
            </a:extLst>
          </p:cNvPr>
          <p:cNvSpPr txBox="1">
            <a:spLocks/>
          </p:cNvSpPr>
          <p:nvPr/>
        </p:nvSpPr>
        <p:spPr>
          <a:xfrm>
            <a:off x="6034127" y="4611100"/>
            <a:ext cx="3787697" cy="1770228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s-ES" sz="1600"/>
              <a:t>Ser deportista:</a:t>
            </a:r>
          </a:p>
          <a:p>
            <a:pPr>
              <a:lnSpc>
                <a:spcPct val="110000"/>
              </a:lnSpc>
            </a:pPr>
            <a:r>
              <a:rPr lang="es-ES" sz="1600"/>
              <a:t>Entrena con frecuencia marcada</a:t>
            </a:r>
          </a:p>
          <a:p>
            <a:pPr>
              <a:lnSpc>
                <a:spcPct val="110000"/>
              </a:lnSpc>
            </a:pPr>
            <a:r>
              <a:rPr lang="es-ES" sz="1600"/>
              <a:t>Se alimenta adecuadamente</a:t>
            </a:r>
          </a:p>
          <a:p>
            <a:pPr>
              <a:lnSpc>
                <a:spcPct val="110000"/>
              </a:lnSpc>
            </a:pPr>
            <a:r>
              <a:rPr lang="es-ES" sz="1600"/>
              <a:t>No bebe alcohol . . .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0D481DC1-CB85-4FD0-53BB-27C7935EA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200" y="2602970"/>
            <a:ext cx="2259872" cy="1556468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0C9EE583-98FE-D78C-3B7C-4517FCAC7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3783" y="2595415"/>
            <a:ext cx="2456804" cy="1567272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88D9D9F-9288-FF2C-65CA-98F7F58C80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4606" y="2597225"/>
            <a:ext cx="2328835" cy="1567273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B5A9B6DC-287B-27CC-9726-2AB4A63D6B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0854" y="2588516"/>
            <a:ext cx="2502607" cy="157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78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AC8AE23-D2A0-2835-FBEC-ED5A9BEDBA4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855640" y="1340768"/>
            <a:ext cx="8447617" cy="3313112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</a:rPr>
              <a:t>GRACIAS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379BDB6-8338-63FB-7167-51E3D9216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760" y="1994148"/>
            <a:ext cx="3158480" cy="315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708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o 51">
            <a:extLst>
              <a:ext uri="{FF2B5EF4-FFF2-40B4-BE49-F238E27FC236}">
                <a16:creationId xmlns:a16="http://schemas.microsoft.com/office/drawing/2014/main" id="{EB0A0697-BF96-CD56-7C53-7EE00B435DEA}"/>
              </a:ext>
            </a:extLst>
          </p:cNvPr>
          <p:cNvGrpSpPr/>
          <p:nvPr/>
        </p:nvGrpSpPr>
        <p:grpSpPr>
          <a:xfrm>
            <a:off x="569131" y="1106324"/>
            <a:ext cx="11053738" cy="5424515"/>
            <a:chOff x="569131" y="1106324"/>
            <a:chExt cx="11053738" cy="5424515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AE9964C8-E6CE-EBD5-60A2-48A5332E9A10}"/>
                </a:ext>
              </a:extLst>
            </p:cNvPr>
            <p:cNvSpPr/>
            <p:nvPr/>
          </p:nvSpPr>
          <p:spPr>
            <a:xfrm>
              <a:off x="569131" y="1106324"/>
              <a:ext cx="11053738" cy="542451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CF1DEE17-E3A7-C139-66DF-833C1A69EB92}"/>
                </a:ext>
              </a:extLst>
            </p:cNvPr>
            <p:cNvCxnSpPr>
              <a:cxnSpLocks/>
            </p:cNvCxnSpPr>
            <p:nvPr/>
          </p:nvCxnSpPr>
          <p:spPr>
            <a:xfrm>
              <a:off x="2860176" y="1975945"/>
              <a:ext cx="0" cy="4220923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ector recto 5">
              <a:extLst>
                <a:ext uri="{FF2B5EF4-FFF2-40B4-BE49-F238E27FC236}">
                  <a16:creationId xmlns:a16="http://schemas.microsoft.com/office/drawing/2014/main" id="{91FB5A4E-29F9-A921-8AED-6C97F2F96830}"/>
                </a:ext>
              </a:extLst>
            </p:cNvPr>
            <p:cNvCxnSpPr>
              <a:cxnSpLocks/>
            </p:cNvCxnSpPr>
            <p:nvPr/>
          </p:nvCxnSpPr>
          <p:spPr>
            <a:xfrm>
              <a:off x="5230916" y="1975945"/>
              <a:ext cx="0" cy="4220923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41A997AD-3452-1C03-1046-296B841DAA71}"/>
                </a:ext>
              </a:extLst>
            </p:cNvPr>
            <p:cNvCxnSpPr>
              <a:cxnSpLocks/>
            </p:cNvCxnSpPr>
            <p:nvPr/>
          </p:nvCxnSpPr>
          <p:spPr>
            <a:xfrm>
              <a:off x="8277274" y="1975944"/>
              <a:ext cx="0" cy="4220923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478E08D4-2B94-1940-9BE2-6BAA8EA5F108}"/>
                </a:ext>
              </a:extLst>
            </p:cNvPr>
            <p:cNvSpPr txBox="1"/>
            <p:nvPr/>
          </p:nvSpPr>
          <p:spPr>
            <a:xfrm>
              <a:off x="863142" y="1359978"/>
              <a:ext cx="144084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AGILIDAD</a:t>
              </a:r>
            </a:p>
            <a:p>
              <a:r>
                <a:rPr lang="es-ES" dirty="0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ES UNA</a:t>
              </a:r>
            </a:p>
            <a:p>
              <a:r>
                <a:rPr lang="es-ES" dirty="0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MENTALIDAD</a:t>
              </a:r>
            </a:p>
          </p:txBody>
        </p: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C2C6D780-4FCF-B571-189C-DC0D500768A0}"/>
                </a:ext>
              </a:extLst>
            </p:cNvPr>
            <p:cNvGrpSpPr/>
            <p:nvPr/>
          </p:nvGrpSpPr>
          <p:grpSpPr>
            <a:xfrm>
              <a:off x="702936" y="3223018"/>
              <a:ext cx="1639670" cy="1299450"/>
              <a:chOff x="592084" y="2962213"/>
              <a:chExt cx="1975676" cy="1565737"/>
            </a:xfrm>
          </p:grpSpPr>
          <p:pic>
            <p:nvPicPr>
              <p:cNvPr id="10" name="Imagen 9" descr="Icono&#10;&#10;Descripción generada automáticamente">
                <a:extLst>
                  <a:ext uri="{FF2B5EF4-FFF2-40B4-BE49-F238E27FC236}">
                    <a16:creationId xmlns:a16="http://schemas.microsoft.com/office/drawing/2014/main" id="{3283869E-5CB2-C37C-A2E3-71B837A96A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084" y="2962213"/>
                <a:ext cx="1975676" cy="1565737"/>
              </a:xfrm>
              <a:prstGeom prst="rect">
                <a:avLst/>
              </a:prstGeom>
            </p:spPr>
          </p:pic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A9E73074-2ADB-8AED-61AA-5E5E8549F782}"/>
                  </a:ext>
                </a:extLst>
              </p:cNvPr>
              <p:cNvSpPr txBox="1"/>
              <p:nvPr/>
            </p:nvSpPr>
            <p:spPr>
              <a:xfrm>
                <a:off x="1221956" y="3151816"/>
                <a:ext cx="61908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>
                    <a:solidFill>
                      <a:schemeClr val="bg1"/>
                    </a:solidFill>
                    <a:latin typeface="Sequel Sans Headline Bold" panose="020B0703050000020004" pitchFamily="34" charset="0"/>
                  </a:rPr>
                  <a:t>SER</a:t>
                </a:r>
              </a:p>
              <a:p>
                <a:r>
                  <a:rPr lang="es-ES" sz="1400">
                    <a:solidFill>
                      <a:schemeClr val="bg1"/>
                    </a:solidFill>
                    <a:latin typeface="Sequel Sans Headline Bold" panose="020B0703050000020004" pitchFamily="34" charset="0"/>
                  </a:rPr>
                  <a:t>ÁGIL</a:t>
                </a:r>
              </a:p>
            </p:txBody>
          </p:sp>
        </p:grp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0E434253-C294-1BEE-2CCF-7758468221B4}"/>
                </a:ext>
              </a:extLst>
            </p:cNvPr>
            <p:cNvSpPr txBox="1"/>
            <p:nvPr/>
          </p:nvSpPr>
          <p:spPr>
            <a:xfrm>
              <a:off x="3013669" y="1359978"/>
              <a:ext cx="11940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DESCRITO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POR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4 VALORES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7236E351-0D7D-02A1-1BBB-AFDAB81AB11E}"/>
                </a:ext>
              </a:extLst>
            </p:cNvPr>
            <p:cNvSpPr txBox="1"/>
            <p:nvPr/>
          </p:nvSpPr>
          <p:spPr>
            <a:xfrm>
              <a:off x="5380083" y="1359978"/>
              <a:ext cx="153760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DEFINIDO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POR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12 PRINCIPIOS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BE607DDE-DC65-C7A3-CBC7-B83D4E2095BC}"/>
                </a:ext>
              </a:extLst>
            </p:cNvPr>
            <p:cNvSpPr txBox="1"/>
            <p:nvPr/>
          </p:nvSpPr>
          <p:spPr>
            <a:xfrm>
              <a:off x="8400011" y="1359978"/>
              <a:ext cx="22265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EXPRESADA A TRAVÉS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DE</a:t>
              </a:r>
            </a:p>
            <a:p>
              <a:r>
                <a:rPr lang="es-ES">
                  <a:solidFill>
                    <a:schemeClr val="bg1">
                      <a:lumMod val="95000"/>
                    </a:schemeClr>
                  </a:solidFill>
                  <a:latin typeface="Sequel Sans Headline Bold" panose="020B0703050000020004" pitchFamily="34" charset="0"/>
                </a:rPr>
                <a:t>PRACTICAS</a:t>
              </a:r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AE0123CE-FD42-982B-8448-A684108F5068}"/>
                </a:ext>
              </a:extLst>
            </p:cNvPr>
            <p:cNvSpPr/>
            <p:nvPr/>
          </p:nvSpPr>
          <p:spPr>
            <a:xfrm>
              <a:off x="5583940" y="5205526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9A0EB57B-A3FC-F7AE-7BB7-FE2514FE9ECC}"/>
                </a:ext>
              </a:extLst>
            </p:cNvPr>
            <p:cNvSpPr txBox="1"/>
            <p:nvPr/>
          </p:nvSpPr>
          <p:spPr>
            <a:xfrm>
              <a:off x="10282073" y="3388386"/>
              <a:ext cx="10550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>
                  <a:solidFill>
                    <a:schemeClr val="bg1"/>
                  </a:solidFill>
                  <a:latin typeface="Sequel Sans Headline Bold" panose="020B0703050000020004" pitchFamily="34" charset="0"/>
                </a:rPr>
                <a:t>HACER</a:t>
              </a:r>
            </a:p>
            <a:p>
              <a:r>
                <a:rPr lang="es-ES" sz="1400">
                  <a:solidFill>
                    <a:schemeClr val="bg1"/>
                  </a:solidFill>
                  <a:latin typeface="Sequel Sans Headline Bold" panose="020B0703050000020004" pitchFamily="34" charset="0"/>
                </a:rPr>
                <a:t>AGILIDAD</a:t>
              </a: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879BE96E-BEBD-AF59-2AFB-A7D5DE36A91E}"/>
                </a:ext>
              </a:extLst>
            </p:cNvPr>
            <p:cNvSpPr/>
            <p:nvPr/>
          </p:nvSpPr>
          <p:spPr>
            <a:xfrm>
              <a:off x="5583940" y="3008041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6808E454-4437-B3DB-ED3B-CF5FEC0FDD42}"/>
                </a:ext>
              </a:extLst>
            </p:cNvPr>
            <p:cNvSpPr/>
            <p:nvPr/>
          </p:nvSpPr>
          <p:spPr>
            <a:xfrm>
              <a:off x="5583940" y="3407583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3704EA31-916C-1F60-6E51-D0F889B2029F}"/>
                </a:ext>
              </a:extLst>
            </p:cNvPr>
            <p:cNvSpPr/>
            <p:nvPr/>
          </p:nvSpPr>
          <p:spPr>
            <a:xfrm>
              <a:off x="5583940" y="3607354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422562FB-2CA2-C9E1-D828-C25CC13CAE2C}"/>
                </a:ext>
              </a:extLst>
            </p:cNvPr>
            <p:cNvSpPr/>
            <p:nvPr/>
          </p:nvSpPr>
          <p:spPr>
            <a:xfrm>
              <a:off x="5583940" y="3807125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7C4CFEEB-0794-B1D5-6ECE-7029391B0BBB}"/>
                </a:ext>
              </a:extLst>
            </p:cNvPr>
            <p:cNvSpPr/>
            <p:nvPr/>
          </p:nvSpPr>
          <p:spPr>
            <a:xfrm>
              <a:off x="5583940" y="4006896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63EDF7BF-484E-8DC2-A1EE-E13E3C1481F3}"/>
                </a:ext>
              </a:extLst>
            </p:cNvPr>
            <p:cNvSpPr/>
            <p:nvPr/>
          </p:nvSpPr>
          <p:spPr>
            <a:xfrm>
              <a:off x="5583940" y="4406438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AB57D3E8-6005-FB1D-7F1E-9ECE573E24D6}"/>
                </a:ext>
              </a:extLst>
            </p:cNvPr>
            <p:cNvSpPr/>
            <p:nvPr/>
          </p:nvSpPr>
          <p:spPr>
            <a:xfrm>
              <a:off x="5583940" y="4805980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43A0DD37-5CC6-4DD8-0E78-C2915C3E7D94}"/>
                </a:ext>
              </a:extLst>
            </p:cNvPr>
            <p:cNvSpPr/>
            <p:nvPr/>
          </p:nvSpPr>
          <p:spPr>
            <a:xfrm>
              <a:off x="5583940" y="5005751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C242920E-0BDA-959F-493E-47374F6EF2C6}"/>
                </a:ext>
              </a:extLst>
            </p:cNvPr>
            <p:cNvSpPr/>
            <p:nvPr/>
          </p:nvSpPr>
          <p:spPr>
            <a:xfrm>
              <a:off x="5583940" y="3207812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0169BD8F-091E-4953-1CEF-DB19E98E3517}"/>
                </a:ext>
              </a:extLst>
            </p:cNvPr>
            <p:cNvSpPr/>
            <p:nvPr/>
          </p:nvSpPr>
          <p:spPr>
            <a:xfrm>
              <a:off x="5583940" y="4206667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5F21C1CF-9C5B-DD2A-396A-D4482CD7E250}"/>
                </a:ext>
              </a:extLst>
            </p:cNvPr>
            <p:cNvSpPr/>
            <p:nvPr/>
          </p:nvSpPr>
          <p:spPr>
            <a:xfrm>
              <a:off x="5583940" y="4606209"/>
              <a:ext cx="1969458" cy="705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900"/>
            </a:p>
          </p:txBody>
        </p:sp>
        <p:sp>
          <p:nvSpPr>
            <p:cNvPr id="28" name="Pentágono 27">
              <a:extLst>
                <a:ext uri="{FF2B5EF4-FFF2-40B4-BE49-F238E27FC236}">
                  <a16:creationId xmlns:a16="http://schemas.microsoft.com/office/drawing/2014/main" id="{2F1EAA28-4DF0-4671-3A77-11ABF2436CC6}"/>
                </a:ext>
              </a:extLst>
            </p:cNvPr>
            <p:cNvSpPr/>
            <p:nvPr/>
          </p:nvSpPr>
          <p:spPr>
            <a:xfrm>
              <a:off x="9201150" y="3268209"/>
              <a:ext cx="209549" cy="173634"/>
            </a:xfrm>
            <a:prstGeom prst="pent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A83F17BE-C577-09D6-3FA9-D84E5AC5510D}"/>
                </a:ext>
              </a:extLst>
            </p:cNvPr>
            <p:cNvSpPr/>
            <p:nvPr/>
          </p:nvSpPr>
          <p:spPr>
            <a:xfrm>
              <a:off x="9954925" y="4607409"/>
              <a:ext cx="182737" cy="18273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" name="Triángulo isósceles 29">
              <a:extLst>
                <a:ext uri="{FF2B5EF4-FFF2-40B4-BE49-F238E27FC236}">
                  <a16:creationId xmlns:a16="http://schemas.microsoft.com/office/drawing/2014/main" id="{5A55E7F8-0737-4E24-8049-7337249A73FB}"/>
                </a:ext>
              </a:extLst>
            </p:cNvPr>
            <p:cNvSpPr/>
            <p:nvPr/>
          </p:nvSpPr>
          <p:spPr>
            <a:xfrm>
              <a:off x="8658225" y="4324678"/>
              <a:ext cx="259991" cy="22413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" name="Diagrama de flujo: proceso alternativo 30">
              <a:extLst>
                <a:ext uri="{FF2B5EF4-FFF2-40B4-BE49-F238E27FC236}">
                  <a16:creationId xmlns:a16="http://schemas.microsoft.com/office/drawing/2014/main" id="{3C2B364A-1CE4-CB85-2541-A813EDFC3897}"/>
                </a:ext>
              </a:extLst>
            </p:cNvPr>
            <p:cNvSpPr/>
            <p:nvPr/>
          </p:nvSpPr>
          <p:spPr>
            <a:xfrm>
              <a:off x="9482511" y="3861776"/>
              <a:ext cx="200929" cy="134622"/>
            </a:xfrm>
            <a:prstGeom prst="flowChartAlternateProcess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" name="Diagrama de flujo: decisión 31">
              <a:extLst>
                <a:ext uri="{FF2B5EF4-FFF2-40B4-BE49-F238E27FC236}">
                  <a16:creationId xmlns:a16="http://schemas.microsoft.com/office/drawing/2014/main" id="{969B2792-E7C4-1455-6637-6E8E1C286D32}"/>
                </a:ext>
              </a:extLst>
            </p:cNvPr>
            <p:cNvSpPr/>
            <p:nvPr/>
          </p:nvSpPr>
          <p:spPr>
            <a:xfrm>
              <a:off x="8575118" y="4017936"/>
              <a:ext cx="426203" cy="285556"/>
            </a:xfrm>
            <a:prstGeom prst="flowChartDecisi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49E8AA36-7552-DD56-D88E-BCCE530BD809}"/>
                </a:ext>
              </a:extLst>
            </p:cNvPr>
            <p:cNvSpPr/>
            <p:nvPr/>
          </p:nvSpPr>
          <p:spPr>
            <a:xfrm>
              <a:off x="9170670" y="4119609"/>
              <a:ext cx="285556" cy="2855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4" name="Paralelogramo 33">
              <a:extLst>
                <a:ext uri="{FF2B5EF4-FFF2-40B4-BE49-F238E27FC236}">
                  <a16:creationId xmlns:a16="http://schemas.microsoft.com/office/drawing/2014/main" id="{9B4290F2-8890-B318-BEAE-9F46AAF7F335}"/>
                </a:ext>
              </a:extLst>
            </p:cNvPr>
            <p:cNvSpPr/>
            <p:nvPr/>
          </p:nvSpPr>
          <p:spPr>
            <a:xfrm>
              <a:off x="9561338" y="3151816"/>
              <a:ext cx="209548" cy="157555"/>
            </a:xfrm>
            <a:prstGeom prst="parallelogram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5" name="Diagrama de flujo: entrada manual 34">
              <a:extLst>
                <a:ext uri="{FF2B5EF4-FFF2-40B4-BE49-F238E27FC236}">
                  <a16:creationId xmlns:a16="http://schemas.microsoft.com/office/drawing/2014/main" id="{664D356D-0C0C-06EE-BDFD-C6580488DBF6}"/>
                </a:ext>
              </a:extLst>
            </p:cNvPr>
            <p:cNvSpPr/>
            <p:nvPr/>
          </p:nvSpPr>
          <p:spPr>
            <a:xfrm>
              <a:off x="8599732" y="3609412"/>
              <a:ext cx="365474" cy="182737"/>
            </a:xfrm>
            <a:prstGeom prst="flowChartManualInpu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6" name="Diagrama de flujo: entrada manual 35">
              <a:extLst>
                <a:ext uri="{FF2B5EF4-FFF2-40B4-BE49-F238E27FC236}">
                  <a16:creationId xmlns:a16="http://schemas.microsoft.com/office/drawing/2014/main" id="{49AE6A04-492C-6A17-2B97-31F50751AE5E}"/>
                </a:ext>
              </a:extLst>
            </p:cNvPr>
            <p:cNvSpPr/>
            <p:nvPr/>
          </p:nvSpPr>
          <p:spPr>
            <a:xfrm>
              <a:off x="9339978" y="3564133"/>
              <a:ext cx="319126" cy="159563"/>
            </a:xfrm>
            <a:prstGeom prst="flowChartManualInpu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Diagrama de flujo: decisión 36">
              <a:extLst>
                <a:ext uri="{FF2B5EF4-FFF2-40B4-BE49-F238E27FC236}">
                  <a16:creationId xmlns:a16="http://schemas.microsoft.com/office/drawing/2014/main" id="{AE6C8CA6-9D65-8464-09BF-3C6282EFCB92}"/>
                </a:ext>
              </a:extLst>
            </p:cNvPr>
            <p:cNvSpPr/>
            <p:nvPr/>
          </p:nvSpPr>
          <p:spPr>
            <a:xfrm>
              <a:off x="9614982" y="5221905"/>
              <a:ext cx="334522" cy="268573"/>
            </a:xfrm>
            <a:prstGeom prst="flowChartDecision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Diagrama de flujo: entrada manual 37">
              <a:extLst>
                <a:ext uri="{FF2B5EF4-FFF2-40B4-BE49-F238E27FC236}">
                  <a16:creationId xmlns:a16="http://schemas.microsoft.com/office/drawing/2014/main" id="{7F776F76-505C-646C-51C5-D55356337300}"/>
                </a:ext>
              </a:extLst>
            </p:cNvPr>
            <p:cNvSpPr/>
            <p:nvPr/>
          </p:nvSpPr>
          <p:spPr>
            <a:xfrm>
              <a:off x="9149087" y="4500689"/>
              <a:ext cx="323960" cy="161980"/>
            </a:xfrm>
            <a:prstGeom prst="flowChartManualInpu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Pentágono 38">
              <a:extLst>
                <a:ext uri="{FF2B5EF4-FFF2-40B4-BE49-F238E27FC236}">
                  <a16:creationId xmlns:a16="http://schemas.microsoft.com/office/drawing/2014/main" id="{AB705A29-C483-57BD-BCC6-769D9A5842F0}"/>
                </a:ext>
              </a:extLst>
            </p:cNvPr>
            <p:cNvSpPr/>
            <p:nvPr/>
          </p:nvSpPr>
          <p:spPr>
            <a:xfrm>
              <a:off x="8898290" y="4697933"/>
              <a:ext cx="209549" cy="173634"/>
            </a:xfrm>
            <a:prstGeom prst="pent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Diagrama de flujo: proceso alternativo 39">
              <a:extLst>
                <a:ext uri="{FF2B5EF4-FFF2-40B4-BE49-F238E27FC236}">
                  <a16:creationId xmlns:a16="http://schemas.microsoft.com/office/drawing/2014/main" id="{A9B97958-38C9-4C9E-6435-97B100C64FE4}"/>
                </a:ext>
              </a:extLst>
            </p:cNvPr>
            <p:cNvSpPr/>
            <p:nvPr/>
          </p:nvSpPr>
          <p:spPr>
            <a:xfrm>
              <a:off x="9866178" y="4250906"/>
              <a:ext cx="272742" cy="182737"/>
            </a:xfrm>
            <a:prstGeom prst="flowChartAlternateProcess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Elipse 40">
              <a:extLst>
                <a:ext uri="{FF2B5EF4-FFF2-40B4-BE49-F238E27FC236}">
                  <a16:creationId xmlns:a16="http://schemas.microsoft.com/office/drawing/2014/main" id="{DB637A48-CC93-7F23-80EE-4622CCE6ED3A}"/>
                </a:ext>
              </a:extLst>
            </p:cNvPr>
            <p:cNvSpPr/>
            <p:nvPr/>
          </p:nvSpPr>
          <p:spPr>
            <a:xfrm>
              <a:off x="8842947" y="3285723"/>
              <a:ext cx="129844" cy="1298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Diagrama de flujo: entrada manual 41">
              <a:extLst>
                <a:ext uri="{FF2B5EF4-FFF2-40B4-BE49-F238E27FC236}">
                  <a16:creationId xmlns:a16="http://schemas.microsoft.com/office/drawing/2014/main" id="{0D26A1A1-6BB2-1598-BAD2-50244A2CE9F3}"/>
                </a:ext>
              </a:extLst>
            </p:cNvPr>
            <p:cNvSpPr/>
            <p:nvPr/>
          </p:nvSpPr>
          <p:spPr>
            <a:xfrm>
              <a:off x="9500345" y="4862289"/>
              <a:ext cx="319126" cy="159563"/>
            </a:xfrm>
            <a:prstGeom prst="flowChartManualInpu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Paralelogramo 42">
              <a:extLst>
                <a:ext uri="{FF2B5EF4-FFF2-40B4-BE49-F238E27FC236}">
                  <a16:creationId xmlns:a16="http://schemas.microsoft.com/office/drawing/2014/main" id="{95D44672-AAD9-C2AC-D5BB-BEABCDC60FD6}"/>
                </a:ext>
              </a:extLst>
            </p:cNvPr>
            <p:cNvSpPr/>
            <p:nvPr/>
          </p:nvSpPr>
          <p:spPr>
            <a:xfrm>
              <a:off x="9807794" y="3457392"/>
              <a:ext cx="183044" cy="137627"/>
            </a:xfrm>
            <a:prstGeom prst="parallelogram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4" name="Diagrama de flujo: proceso alternativo 43">
              <a:extLst>
                <a:ext uri="{FF2B5EF4-FFF2-40B4-BE49-F238E27FC236}">
                  <a16:creationId xmlns:a16="http://schemas.microsoft.com/office/drawing/2014/main" id="{F40AF865-C62C-087D-9B5B-1212F73D6ACB}"/>
                </a:ext>
              </a:extLst>
            </p:cNvPr>
            <p:cNvSpPr/>
            <p:nvPr/>
          </p:nvSpPr>
          <p:spPr>
            <a:xfrm>
              <a:off x="9906977" y="3146734"/>
              <a:ext cx="108542" cy="72723"/>
            </a:xfrm>
            <a:prstGeom prst="flowChartAlternateProcess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45" name="Conector recto 44">
              <a:extLst>
                <a:ext uri="{FF2B5EF4-FFF2-40B4-BE49-F238E27FC236}">
                  <a16:creationId xmlns:a16="http://schemas.microsoft.com/office/drawing/2014/main" id="{E2954C94-FAB3-7D68-6F0C-6F6E52A96ED9}"/>
                </a:ext>
              </a:extLst>
            </p:cNvPr>
            <p:cNvCxnSpPr/>
            <p:nvPr/>
          </p:nvCxnSpPr>
          <p:spPr>
            <a:xfrm flipV="1">
              <a:off x="2188070" y="2265913"/>
              <a:ext cx="8082666" cy="120375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recto 45">
              <a:extLst>
                <a:ext uri="{FF2B5EF4-FFF2-40B4-BE49-F238E27FC236}">
                  <a16:creationId xmlns:a16="http://schemas.microsoft.com/office/drawing/2014/main" id="{E652C0CC-9317-00E1-814D-DC08AF71D633}"/>
                </a:ext>
              </a:extLst>
            </p:cNvPr>
            <p:cNvCxnSpPr>
              <a:cxnSpLocks/>
            </p:cNvCxnSpPr>
            <p:nvPr/>
          </p:nvCxnSpPr>
          <p:spPr>
            <a:xfrm>
              <a:off x="2084479" y="4430061"/>
              <a:ext cx="8053183" cy="196865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Elipse 46">
              <a:extLst>
                <a:ext uri="{FF2B5EF4-FFF2-40B4-BE49-F238E27FC236}">
                  <a16:creationId xmlns:a16="http://schemas.microsoft.com/office/drawing/2014/main" id="{DB4E8A8C-9103-D868-C673-270B87BE8A6D}"/>
                </a:ext>
              </a:extLst>
            </p:cNvPr>
            <p:cNvSpPr/>
            <p:nvPr/>
          </p:nvSpPr>
          <p:spPr>
            <a:xfrm>
              <a:off x="9230895" y="2902911"/>
              <a:ext cx="129844" cy="1298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8" name="Diagrama de flujo: entrada manual 47">
              <a:extLst>
                <a:ext uri="{FF2B5EF4-FFF2-40B4-BE49-F238E27FC236}">
                  <a16:creationId xmlns:a16="http://schemas.microsoft.com/office/drawing/2014/main" id="{27F0C408-CEB8-7331-9292-EFD43354DE28}"/>
                </a:ext>
              </a:extLst>
            </p:cNvPr>
            <p:cNvSpPr/>
            <p:nvPr/>
          </p:nvSpPr>
          <p:spPr>
            <a:xfrm>
              <a:off x="9043428" y="5553069"/>
              <a:ext cx="211317" cy="105659"/>
            </a:xfrm>
            <a:prstGeom prst="flowChartManualInpu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Diagrama de flujo: decisión 48">
              <a:extLst>
                <a:ext uri="{FF2B5EF4-FFF2-40B4-BE49-F238E27FC236}">
                  <a16:creationId xmlns:a16="http://schemas.microsoft.com/office/drawing/2014/main" id="{6FCDA610-FB7E-B124-5389-4416829389D5}"/>
                </a:ext>
              </a:extLst>
            </p:cNvPr>
            <p:cNvSpPr/>
            <p:nvPr/>
          </p:nvSpPr>
          <p:spPr>
            <a:xfrm>
              <a:off x="8705685" y="5064863"/>
              <a:ext cx="247889" cy="199019"/>
            </a:xfrm>
            <a:prstGeom prst="flowChartDecision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Diagrama de flujo: proceso alternativo 49">
              <a:extLst>
                <a:ext uri="{FF2B5EF4-FFF2-40B4-BE49-F238E27FC236}">
                  <a16:creationId xmlns:a16="http://schemas.microsoft.com/office/drawing/2014/main" id="{C7EDD9C5-14FF-BF12-90DA-0E87B0498141}"/>
                </a:ext>
              </a:extLst>
            </p:cNvPr>
            <p:cNvSpPr/>
            <p:nvPr/>
          </p:nvSpPr>
          <p:spPr>
            <a:xfrm>
              <a:off x="9609828" y="5690531"/>
              <a:ext cx="161056" cy="107907"/>
            </a:xfrm>
            <a:prstGeom prst="flowChartAlternateProcess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1" name="Imagen 50">
              <a:extLst>
                <a:ext uri="{FF2B5EF4-FFF2-40B4-BE49-F238E27FC236}">
                  <a16:creationId xmlns:a16="http://schemas.microsoft.com/office/drawing/2014/main" id="{4BC0778C-10EF-E604-69AA-54C39A801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68420" y="3254897"/>
              <a:ext cx="1970539" cy="1582062"/>
            </a:xfrm>
            <a:prstGeom prst="rect">
              <a:avLst/>
            </a:prstGeom>
          </p:spPr>
        </p:pic>
      </p:grpSp>
      <p:sp>
        <p:nvSpPr>
          <p:cNvPr id="53" name="Marcador de texto 1">
            <a:extLst>
              <a:ext uri="{FF2B5EF4-FFF2-40B4-BE49-F238E27FC236}">
                <a16:creationId xmlns:a16="http://schemas.microsoft.com/office/drawing/2014/main" id="{10D6F4DE-A8EA-9B1B-3130-12F4D8E5DA49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0.1 Introducción a la Agilidad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0441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501EB58E-79CE-3100-C680-5DEC2A184B61}"/>
              </a:ext>
            </a:extLst>
          </p:cNvPr>
          <p:cNvSpPr txBox="1">
            <a:spLocks/>
          </p:cNvSpPr>
          <p:nvPr/>
        </p:nvSpPr>
        <p:spPr>
          <a:xfrm>
            <a:off x="4768953" y="706752"/>
            <a:ext cx="5248297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s-ES" sz="1800" dirty="0">
                <a:solidFill>
                  <a:srgbClr val="4B4B4D"/>
                </a:solidFill>
              </a:rPr>
              <a:t>Manifiesto ágil - los valores</a:t>
            </a:r>
            <a:endParaRPr lang="es-ES" sz="1800" dirty="0">
              <a:solidFill>
                <a:srgbClr val="575756"/>
              </a:solidFill>
            </a:endParaRPr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E7512C01-AE8C-1A5A-8666-58D47F4B7E8F}"/>
              </a:ext>
            </a:extLst>
          </p:cNvPr>
          <p:cNvSpPr txBox="1">
            <a:spLocks/>
          </p:cNvSpPr>
          <p:nvPr/>
        </p:nvSpPr>
        <p:spPr>
          <a:xfrm>
            <a:off x="678849" y="1682464"/>
            <a:ext cx="10118701" cy="119622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2400" b="1" dirty="0"/>
              <a:t>Los 4 Valores de la Agilidad</a:t>
            </a:r>
          </a:p>
          <a:p>
            <a:pPr marL="0" indent="0">
              <a:buNone/>
            </a:pPr>
            <a:r>
              <a:rPr lang="es-ES" sz="1600" dirty="0"/>
              <a:t>Estamos descubriendo formas mejores de desarrollar software tanto por nuestra propia experiencia como ayudando a terceros. A través de este trabajo hemos aprendido a valorar: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94F87FDB-5ECE-02D4-AC63-E3C00762D822}"/>
              </a:ext>
            </a:extLst>
          </p:cNvPr>
          <p:cNvGrpSpPr/>
          <p:nvPr/>
        </p:nvGrpSpPr>
        <p:grpSpPr>
          <a:xfrm>
            <a:off x="4253942" y="2838612"/>
            <a:ext cx="3430146" cy="3430146"/>
            <a:chOff x="6323964" y="2043355"/>
            <a:chExt cx="3691555" cy="3691555"/>
          </a:xfrm>
        </p:grpSpPr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1D432A7C-822F-AC03-B0AB-DF6F0389052F}"/>
                </a:ext>
              </a:extLst>
            </p:cNvPr>
            <p:cNvSpPr/>
            <p:nvPr/>
          </p:nvSpPr>
          <p:spPr>
            <a:xfrm>
              <a:off x="6323964" y="2043355"/>
              <a:ext cx="3691555" cy="369155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05483ADE-2B25-5804-92EF-455EFF64514D}"/>
                </a:ext>
              </a:extLst>
            </p:cNvPr>
            <p:cNvSpPr/>
            <p:nvPr/>
          </p:nvSpPr>
          <p:spPr>
            <a:xfrm>
              <a:off x="6458550" y="2162538"/>
              <a:ext cx="3441195" cy="34411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0579DA9F-B13A-BE2B-C47A-3056A1637A24}"/>
              </a:ext>
            </a:extLst>
          </p:cNvPr>
          <p:cNvGrpSpPr/>
          <p:nvPr/>
        </p:nvGrpSpPr>
        <p:grpSpPr>
          <a:xfrm>
            <a:off x="6387229" y="3366213"/>
            <a:ext cx="1657741" cy="1052234"/>
            <a:chOff x="6387229" y="3366213"/>
            <a:chExt cx="1657741" cy="1052234"/>
          </a:xfrm>
        </p:grpSpPr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B57ADD2E-41F3-1A96-0200-B4A9D4898A83}"/>
                </a:ext>
              </a:extLst>
            </p:cNvPr>
            <p:cNvSpPr/>
            <p:nvPr/>
          </p:nvSpPr>
          <p:spPr>
            <a:xfrm>
              <a:off x="6440250" y="3366213"/>
              <a:ext cx="1597136" cy="1052234"/>
            </a:xfrm>
            <a:prstGeom prst="roundRect">
              <a:avLst>
                <a:gd name="adj" fmla="val 10417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9DAD4048-92DA-C3D0-053E-40535C41A712}"/>
                </a:ext>
              </a:extLst>
            </p:cNvPr>
            <p:cNvSpPr txBox="1"/>
            <p:nvPr/>
          </p:nvSpPr>
          <p:spPr>
            <a:xfrm>
              <a:off x="6963259" y="3420845"/>
              <a:ext cx="10583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SOFTWARE</a:t>
              </a:r>
            </a:p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FUNCIONANDO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B7088338-76B3-F751-7F69-C916F2D5979F}"/>
                </a:ext>
              </a:extLst>
            </p:cNvPr>
            <p:cNvSpPr txBox="1"/>
            <p:nvPr/>
          </p:nvSpPr>
          <p:spPr>
            <a:xfrm>
              <a:off x="6387229" y="3976385"/>
              <a:ext cx="12346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DOCUMENTACIÓN </a:t>
              </a:r>
            </a:p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EXTENSIVA</a:t>
              </a:r>
            </a:p>
          </p:txBody>
        </p:sp>
        <p:pic>
          <p:nvPicPr>
            <p:cNvPr id="13" name="Gráfico 12" descr="Interfaz de la experiencia de usuario con relleno sólido">
              <a:extLst>
                <a:ext uri="{FF2B5EF4-FFF2-40B4-BE49-F238E27FC236}">
                  <a16:creationId xmlns:a16="http://schemas.microsoft.com/office/drawing/2014/main" id="{30783A5D-D3DD-04E7-CE90-ABF71F7D5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501335" y="3373967"/>
              <a:ext cx="585360" cy="585360"/>
            </a:xfrm>
            <a:prstGeom prst="rect">
              <a:avLst/>
            </a:prstGeom>
          </p:spPr>
        </p:pic>
        <p:pic>
          <p:nvPicPr>
            <p:cNvPr id="14" name="Gráfico 13" descr="Búsqueda de carpetas con relleno sólido">
              <a:extLst>
                <a:ext uri="{FF2B5EF4-FFF2-40B4-BE49-F238E27FC236}">
                  <a16:creationId xmlns:a16="http://schemas.microsoft.com/office/drawing/2014/main" id="{4B60E76A-D0FE-844A-3F32-4ED774B2A7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459609" y="3794869"/>
              <a:ext cx="585361" cy="585361"/>
            </a:xfrm>
            <a:prstGeom prst="rect">
              <a:avLst/>
            </a:prstGeom>
          </p:spPr>
        </p:pic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F9A9A5F3-FC98-4D56-6B55-AC48D37D9632}"/>
              </a:ext>
            </a:extLst>
          </p:cNvPr>
          <p:cNvGrpSpPr/>
          <p:nvPr/>
        </p:nvGrpSpPr>
        <p:grpSpPr>
          <a:xfrm>
            <a:off x="6447922" y="4728859"/>
            <a:ext cx="1626195" cy="1065948"/>
            <a:chOff x="6447922" y="4728859"/>
            <a:chExt cx="1626195" cy="1065948"/>
          </a:xfrm>
        </p:grpSpPr>
        <p:sp>
          <p:nvSpPr>
            <p:cNvPr id="16" name="Rectángulo: esquinas redondeadas 15">
              <a:extLst>
                <a:ext uri="{FF2B5EF4-FFF2-40B4-BE49-F238E27FC236}">
                  <a16:creationId xmlns:a16="http://schemas.microsoft.com/office/drawing/2014/main" id="{162AC9E0-F3B5-4729-5744-04130F85772C}"/>
                </a:ext>
              </a:extLst>
            </p:cNvPr>
            <p:cNvSpPr/>
            <p:nvPr/>
          </p:nvSpPr>
          <p:spPr>
            <a:xfrm>
              <a:off x="6447922" y="4742573"/>
              <a:ext cx="1597136" cy="1052234"/>
            </a:xfrm>
            <a:prstGeom prst="roundRect">
              <a:avLst>
                <a:gd name="adj" fmla="val 10417"/>
              </a:avLst>
            </a:prstGeom>
            <a:solidFill>
              <a:srgbClr val="944A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7" name="Gráfico 16" descr="Apretón de manos con relleno sólido">
              <a:extLst>
                <a:ext uri="{FF2B5EF4-FFF2-40B4-BE49-F238E27FC236}">
                  <a16:creationId xmlns:a16="http://schemas.microsoft.com/office/drawing/2014/main" id="{95C8C123-D507-D678-593B-315488DAC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488118" y="4728859"/>
              <a:ext cx="585361" cy="585361"/>
            </a:xfrm>
            <a:prstGeom prst="rect">
              <a:avLst/>
            </a:prstGeom>
          </p:spPr>
        </p:pic>
        <p:pic>
          <p:nvPicPr>
            <p:cNvPr id="18" name="Gráfico 17" descr="Firma con relleno sólido">
              <a:extLst>
                <a:ext uri="{FF2B5EF4-FFF2-40B4-BE49-F238E27FC236}">
                  <a16:creationId xmlns:a16="http://schemas.microsoft.com/office/drawing/2014/main" id="{9FDEA1DD-936D-8345-DFAA-316FE7B64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485799" y="5275696"/>
              <a:ext cx="471199" cy="471199"/>
            </a:xfrm>
            <a:prstGeom prst="rect">
              <a:avLst/>
            </a:prstGeom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49033CD2-504F-80A6-7BB1-EF77C7C6FB3D}"/>
                </a:ext>
              </a:extLst>
            </p:cNvPr>
            <p:cNvSpPr txBox="1"/>
            <p:nvPr/>
          </p:nvSpPr>
          <p:spPr>
            <a:xfrm>
              <a:off x="6926046" y="4797205"/>
              <a:ext cx="11480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COLABORACIÓN</a:t>
              </a:r>
            </a:p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CON EL CLIENTE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07E5AF33-A7D9-E2D3-D96C-2260F0307205}"/>
                </a:ext>
              </a:extLst>
            </p:cNvPr>
            <p:cNvSpPr txBox="1"/>
            <p:nvPr/>
          </p:nvSpPr>
          <p:spPr>
            <a:xfrm>
              <a:off x="6488677" y="5352745"/>
              <a:ext cx="10470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NEGOCIACIÓN</a:t>
              </a:r>
            </a:p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CONTRACTUAL</a:t>
              </a:r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EB15500F-34DB-8053-11F8-717EBCC5A2DC}"/>
              </a:ext>
            </a:extLst>
          </p:cNvPr>
          <p:cNvGrpSpPr/>
          <p:nvPr/>
        </p:nvGrpSpPr>
        <p:grpSpPr>
          <a:xfrm>
            <a:off x="3836509" y="4693488"/>
            <a:ext cx="1606052" cy="1116128"/>
            <a:chOff x="3836509" y="4693488"/>
            <a:chExt cx="1606052" cy="1116128"/>
          </a:xfrm>
        </p:grpSpPr>
        <p:sp>
          <p:nvSpPr>
            <p:cNvPr id="22" name="Rectángulo: esquinas redondeadas 21">
              <a:extLst>
                <a:ext uri="{FF2B5EF4-FFF2-40B4-BE49-F238E27FC236}">
                  <a16:creationId xmlns:a16="http://schemas.microsoft.com/office/drawing/2014/main" id="{CDABFD0E-30D0-F167-C562-12A1E0BADEAD}"/>
                </a:ext>
              </a:extLst>
            </p:cNvPr>
            <p:cNvSpPr/>
            <p:nvPr/>
          </p:nvSpPr>
          <p:spPr>
            <a:xfrm>
              <a:off x="3845425" y="4757382"/>
              <a:ext cx="1597136" cy="1052234"/>
            </a:xfrm>
            <a:prstGeom prst="roundRect">
              <a:avLst>
                <a:gd name="adj" fmla="val 10417"/>
              </a:avLst>
            </a:prstGeom>
            <a:solidFill>
              <a:srgbClr val="7E8F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4CC47090-5847-AE9F-298C-0321DF6A6327}"/>
                </a:ext>
              </a:extLst>
            </p:cNvPr>
            <p:cNvSpPr txBox="1"/>
            <p:nvPr/>
          </p:nvSpPr>
          <p:spPr>
            <a:xfrm>
              <a:off x="4419728" y="4812014"/>
              <a:ext cx="9557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RESPONDER </a:t>
              </a:r>
            </a:p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AL CAMBIO</a:t>
              </a: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200654CB-4AAD-4350-0E07-AF8F35E93E49}"/>
                </a:ext>
              </a:extLst>
            </p:cNvPr>
            <p:cNvSpPr txBox="1"/>
            <p:nvPr/>
          </p:nvSpPr>
          <p:spPr>
            <a:xfrm>
              <a:off x="4050488" y="5367554"/>
              <a:ext cx="7184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SEGUIR </a:t>
              </a:r>
            </a:p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UN PLAN</a:t>
              </a:r>
            </a:p>
          </p:txBody>
        </p:sp>
        <p:pic>
          <p:nvPicPr>
            <p:cNvPr id="25" name="Gráfico 24" descr="Lista de comprobación con relleno sólido">
              <a:extLst>
                <a:ext uri="{FF2B5EF4-FFF2-40B4-BE49-F238E27FC236}">
                  <a16:creationId xmlns:a16="http://schemas.microsoft.com/office/drawing/2014/main" id="{3647223B-A088-D679-FD0F-331E34AC0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4926304" y="5275696"/>
              <a:ext cx="483003" cy="483003"/>
            </a:xfrm>
            <a:prstGeom prst="rect">
              <a:avLst/>
            </a:prstGeom>
          </p:spPr>
        </p:pic>
        <p:pic>
          <p:nvPicPr>
            <p:cNvPr id="26" name="Gráfico 25" descr="Flecha circular con relleno sólido">
              <a:extLst>
                <a:ext uri="{FF2B5EF4-FFF2-40B4-BE49-F238E27FC236}">
                  <a16:creationId xmlns:a16="http://schemas.microsoft.com/office/drawing/2014/main" id="{FF905E70-9049-6E9A-56D6-595FED4C2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836509" y="4693488"/>
              <a:ext cx="665671" cy="665671"/>
            </a:xfrm>
            <a:prstGeom prst="rect">
              <a:avLst/>
            </a:prstGeom>
          </p:spPr>
        </p:pic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06C71FC-E0E9-444E-5E56-C11A8AE8E020}"/>
              </a:ext>
            </a:extLst>
          </p:cNvPr>
          <p:cNvSpPr txBox="1"/>
          <p:nvPr/>
        </p:nvSpPr>
        <p:spPr>
          <a:xfrm>
            <a:off x="5460827" y="4348162"/>
            <a:ext cx="1033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>
                <a:solidFill>
                  <a:schemeClr val="bg2">
                    <a:lumMod val="50000"/>
                  </a:schemeClr>
                </a:solidFill>
                <a:latin typeface="Sequel Sans Headline Bold" panose="020B0703050000020004" pitchFamily="34" charset="0"/>
                <a:cs typeface="Arial" panose="020B0604020202020204" pitchFamily="34" charset="0"/>
              </a:rPr>
              <a:t>4 Valores Ágiles</a:t>
            </a:r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A57F2BB1-E02B-97F2-1E94-7B89B87B2552}"/>
              </a:ext>
            </a:extLst>
          </p:cNvPr>
          <p:cNvGrpSpPr/>
          <p:nvPr/>
        </p:nvGrpSpPr>
        <p:grpSpPr>
          <a:xfrm>
            <a:off x="3803453" y="3366213"/>
            <a:ext cx="1639108" cy="1052234"/>
            <a:chOff x="3803453" y="3366213"/>
            <a:chExt cx="1639108" cy="1052234"/>
          </a:xfrm>
        </p:grpSpPr>
        <p:sp>
          <p:nvSpPr>
            <p:cNvPr id="29" name="Rectángulo: esquinas redondeadas 28">
              <a:extLst>
                <a:ext uri="{FF2B5EF4-FFF2-40B4-BE49-F238E27FC236}">
                  <a16:creationId xmlns:a16="http://schemas.microsoft.com/office/drawing/2014/main" id="{D21B1E2B-ABEC-9F06-BE33-2AB6D0254F4D}"/>
                </a:ext>
              </a:extLst>
            </p:cNvPr>
            <p:cNvSpPr/>
            <p:nvPr/>
          </p:nvSpPr>
          <p:spPr>
            <a:xfrm>
              <a:off x="3845425" y="3366213"/>
              <a:ext cx="1597136" cy="1052234"/>
            </a:xfrm>
            <a:prstGeom prst="roundRect">
              <a:avLst>
                <a:gd name="adj" fmla="val 1041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30" name="Gráfico 29" descr="Grupo de hombres con relleno sólido">
              <a:extLst>
                <a:ext uri="{FF2B5EF4-FFF2-40B4-BE49-F238E27FC236}">
                  <a16:creationId xmlns:a16="http://schemas.microsoft.com/office/drawing/2014/main" id="{A607F00B-92B8-156D-AA74-93514E495B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3928269" y="3413164"/>
              <a:ext cx="533142" cy="533142"/>
            </a:xfrm>
            <a:prstGeom prst="rect">
              <a:avLst/>
            </a:prstGeom>
          </p:spPr>
        </p:pic>
        <p:pic>
          <p:nvPicPr>
            <p:cNvPr id="31" name="Gráfico 30" descr="Herramientas de minería con relleno sólido">
              <a:extLst>
                <a:ext uri="{FF2B5EF4-FFF2-40B4-BE49-F238E27FC236}">
                  <a16:creationId xmlns:a16="http://schemas.microsoft.com/office/drawing/2014/main" id="{16803638-2D3B-FC12-C259-8C51D8DAB7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4916687" y="3931542"/>
              <a:ext cx="443763" cy="443763"/>
            </a:xfrm>
            <a:prstGeom prst="rect">
              <a:avLst/>
            </a:prstGeom>
          </p:spPr>
        </p:pic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7AC399FA-47FF-21B5-1251-53EF7CD810ED}"/>
                </a:ext>
              </a:extLst>
            </p:cNvPr>
            <p:cNvSpPr txBox="1"/>
            <p:nvPr/>
          </p:nvSpPr>
          <p:spPr>
            <a:xfrm>
              <a:off x="4390071" y="3420845"/>
              <a:ext cx="10150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INDIVIDUOS E </a:t>
              </a:r>
            </a:p>
            <a:p>
              <a:pPr algn="ctr"/>
              <a:r>
                <a:rPr lang="es-ES" sz="100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ITERACIONES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0C1FC0E0-F80D-EBEC-F7F3-E2D6C15181DD}"/>
                </a:ext>
              </a:extLst>
            </p:cNvPr>
            <p:cNvSpPr txBox="1"/>
            <p:nvPr/>
          </p:nvSpPr>
          <p:spPr>
            <a:xfrm>
              <a:off x="3803453" y="3967535"/>
              <a:ext cx="1124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PROCESOS Y </a:t>
              </a:r>
            </a:p>
            <a:p>
              <a:pPr algn="ctr"/>
              <a:r>
                <a:rPr lang="es-ES" sz="100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Bahnschrift SemiBold" panose="020B0502040204020203" pitchFamily="34" charset="0"/>
                </a:rPr>
                <a:t>HERRAMIENTAS</a:t>
              </a:r>
            </a:p>
          </p:txBody>
        </p:sp>
      </p:grpSp>
      <p:sp>
        <p:nvSpPr>
          <p:cNvPr id="34" name="Marcador de texto 2">
            <a:extLst>
              <a:ext uri="{FF2B5EF4-FFF2-40B4-BE49-F238E27FC236}">
                <a16:creationId xmlns:a16="http://schemas.microsoft.com/office/drawing/2014/main" id="{55514F71-B9E2-03F2-8A4B-3F174C528F19}"/>
              </a:ext>
            </a:extLst>
          </p:cNvPr>
          <p:cNvSpPr txBox="1">
            <a:spLocks/>
          </p:cNvSpPr>
          <p:nvPr/>
        </p:nvSpPr>
        <p:spPr>
          <a:xfrm>
            <a:off x="1398465" y="2995619"/>
            <a:ext cx="2474005" cy="83439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1500">
                <a:solidFill>
                  <a:srgbClr val="2E75B6"/>
                </a:solidFill>
              </a:rPr>
              <a:t>Las personas son el activo más importante que tiene una organización</a:t>
            </a:r>
          </a:p>
        </p:txBody>
      </p:sp>
      <p:sp>
        <p:nvSpPr>
          <p:cNvPr id="35" name="Marcador de texto 2">
            <a:extLst>
              <a:ext uri="{FF2B5EF4-FFF2-40B4-BE49-F238E27FC236}">
                <a16:creationId xmlns:a16="http://schemas.microsoft.com/office/drawing/2014/main" id="{7726E1C7-1B87-3585-38C1-3B95FE8FDEDA}"/>
              </a:ext>
            </a:extLst>
          </p:cNvPr>
          <p:cNvSpPr txBox="1">
            <a:spLocks/>
          </p:cNvSpPr>
          <p:nvPr/>
        </p:nvSpPr>
        <p:spPr>
          <a:xfrm>
            <a:off x="8009762" y="3045658"/>
            <a:ext cx="2610256" cy="83439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s-ES" sz="1500">
                <a:solidFill>
                  <a:srgbClr val="C55A11"/>
                </a:solidFill>
              </a:rPr>
              <a:t>Tiene más valor un producto funcional que cumpla con los requisitos</a:t>
            </a:r>
          </a:p>
        </p:txBody>
      </p:sp>
      <p:sp>
        <p:nvSpPr>
          <p:cNvPr id="36" name="Marcador de texto 2">
            <a:extLst>
              <a:ext uri="{FF2B5EF4-FFF2-40B4-BE49-F238E27FC236}">
                <a16:creationId xmlns:a16="http://schemas.microsoft.com/office/drawing/2014/main" id="{3F4A2FC1-514A-BD57-A4E7-BA1B100A5DBA}"/>
              </a:ext>
            </a:extLst>
          </p:cNvPr>
          <p:cNvSpPr txBox="1">
            <a:spLocks/>
          </p:cNvSpPr>
          <p:nvPr/>
        </p:nvSpPr>
        <p:spPr>
          <a:xfrm>
            <a:off x="8070601" y="4651326"/>
            <a:ext cx="2610256" cy="83439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s-ES" sz="1500">
                <a:solidFill>
                  <a:srgbClr val="944A61"/>
                </a:solidFill>
              </a:rPr>
              <a:t>Tiene más peso el diálogo continuo y la comunicación en el proceso</a:t>
            </a:r>
          </a:p>
        </p:txBody>
      </p:sp>
      <p:sp>
        <p:nvSpPr>
          <p:cNvPr id="37" name="Marcador de texto 2">
            <a:extLst>
              <a:ext uri="{FF2B5EF4-FFF2-40B4-BE49-F238E27FC236}">
                <a16:creationId xmlns:a16="http://schemas.microsoft.com/office/drawing/2014/main" id="{E4DFEC28-9F7F-4CDC-FD01-A26AF5CB3696}"/>
              </a:ext>
            </a:extLst>
          </p:cNvPr>
          <p:cNvSpPr txBox="1">
            <a:spLocks/>
          </p:cNvSpPr>
          <p:nvPr/>
        </p:nvSpPr>
        <p:spPr>
          <a:xfrm>
            <a:off x="1382812" y="4613450"/>
            <a:ext cx="2474005" cy="83439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1500">
                <a:solidFill>
                  <a:srgbClr val="7E8F35"/>
                </a:solidFill>
              </a:rPr>
              <a:t>Capacidad de evolución y adaptación ante cualquier imprevisto</a:t>
            </a:r>
          </a:p>
        </p:txBody>
      </p:sp>
      <p:sp>
        <p:nvSpPr>
          <p:cNvPr id="38" name="Marcador de texto 1">
            <a:extLst>
              <a:ext uri="{FF2B5EF4-FFF2-40B4-BE49-F238E27FC236}">
                <a16:creationId xmlns:a16="http://schemas.microsoft.com/office/drawing/2014/main" id="{54F42B1B-0E75-88DF-6837-C76BB13B2C22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0.1 Introducción a la Agilidad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62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CCE0B2A-F642-8B48-6BE6-5FF5FF5FF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935362"/>
            <a:ext cx="12192000" cy="5922638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62F1914-DAC0-2320-D7A8-1CB87B6DBD13}"/>
              </a:ext>
            </a:extLst>
          </p:cNvPr>
          <p:cNvSpPr txBox="1">
            <a:spLocks/>
          </p:cNvSpPr>
          <p:nvPr/>
        </p:nvSpPr>
        <p:spPr>
          <a:xfrm>
            <a:off x="4727848" y="780942"/>
            <a:ext cx="9100302" cy="3416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s-ES" sz="1800" dirty="0">
                <a:solidFill>
                  <a:srgbClr val="4B4B4D"/>
                </a:solidFill>
              </a:rPr>
              <a:t>Manifiesto ágil - principios agiles. </a:t>
            </a:r>
            <a:endParaRPr lang="es-ES" sz="1800" dirty="0">
              <a:solidFill>
                <a:srgbClr val="575756"/>
              </a:solidFill>
            </a:endParaRPr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E6F3FE8A-34D7-6D14-D4C8-CCCA8485D03F}"/>
              </a:ext>
            </a:extLst>
          </p:cNvPr>
          <p:cNvSpPr txBox="1">
            <a:spLocks/>
          </p:cNvSpPr>
          <p:nvPr/>
        </p:nvSpPr>
        <p:spPr>
          <a:xfrm>
            <a:off x="3546743" y="1368393"/>
            <a:ext cx="4663651" cy="38042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s-ES" sz="1800" b="1" dirty="0">
                <a:latin typeface="Bodoni MT Black" panose="02070A03080606020203" pitchFamily="18" charset="0"/>
              </a:rPr>
              <a:t>Principios del Manifiesto Ágil</a:t>
            </a:r>
            <a:endParaRPr lang="es-ES" sz="1800" dirty="0">
              <a:latin typeface="Bodoni MT Black" panose="02070A03080606020203" pitchFamily="18" charset="0"/>
            </a:endParaRPr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5632B1BA-9CBF-1C26-A699-50B67F73B945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0.1 Introducción a la Agilidad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10" name="Tabla 10">
            <a:extLst>
              <a:ext uri="{FF2B5EF4-FFF2-40B4-BE49-F238E27FC236}">
                <a16:creationId xmlns:a16="http://schemas.microsoft.com/office/drawing/2014/main" id="{29D6637F-D073-F3B5-5027-E540EC4A1C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853078"/>
              </p:ext>
            </p:extLst>
          </p:nvPr>
        </p:nvGraphicFramePr>
        <p:xfrm>
          <a:off x="3546742" y="1952478"/>
          <a:ext cx="6212762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6381">
                  <a:extLst>
                    <a:ext uri="{9D8B030D-6E8A-4147-A177-3AD203B41FA5}">
                      <a16:colId xmlns:a16="http://schemas.microsoft.com/office/drawing/2014/main" val="3858030063"/>
                    </a:ext>
                  </a:extLst>
                </a:gridCol>
                <a:gridCol w="3106381">
                  <a:extLst>
                    <a:ext uri="{9D8B030D-6E8A-4147-A177-3AD203B41FA5}">
                      <a16:colId xmlns:a16="http://schemas.microsoft.com/office/drawing/2014/main" val="29160317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 1. Nuestra mayor prioridad es satisfacer al cliente mediante la entrega temprana y continua de software con valor.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2. Aceptamos que los requisitos cambien, incluso en etapas tardías del desarrollo. Los procesos Ágiles aprovechan el cambio para proporcionar ventaja competitiva al cliente.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3. Entregamos software funcional frecuentemente, entre dos semanas y dos meses, con preferencia al periodo de tiempo más corto posible.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4. Los responsables de negocio y los desarrolladores trabajamos juntos de forma cotidiana durante todo el proyecto.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 5.Los proyectos se desarrollan en torno a individuos motivados. Hay que darles el entorno y el apoyo que necesitan, y confiarles la ejecución del trabajo.</a:t>
                      </a:r>
                      <a:b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</a:b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6. El método más eficiente y efectivo de comunicar información al equipo de desarrollo y entre sus miembros es la conversación cara a cara.</a:t>
                      </a:r>
                    </a:p>
                    <a:p>
                      <a:endParaRPr lang="es-ES" sz="1000" b="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7. El software funcionando es la medida principal de progreso.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8. Los procesos Ágiles promueven el desarrollo sostenible. Los promotores, desarrolladores y usuarios debemos ser capaces de mantener un ritmo constante de forma indefinida.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9. La atención continua a la excelencia técnica y al buen diseño mejora la Agilidad.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10. La simplicidad, o el arte de maximizar la cantidad de trabajo no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realizado, es esencial.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11. Las mejores arquitecturas, requisitos y diseños emergen de equipos </a:t>
                      </a:r>
                      <a:r>
                        <a:rPr lang="es-ES" altLang="es-ES" sz="1000" b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auto-organizados</a:t>
                      </a: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ES" alt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altLang="es-ES"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12. A intervalos regulares el equipo reflexiona sobre cómo ser más efectivo para a continuación ajustar y perfeccionar su comportamiento en consecuencia.</a:t>
                      </a:r>
                      <a:endParaRPr lang="es-ES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endParaRPr lang="es-ES" sz="1000" b="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10589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060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449938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Índice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263" y="4226300"/>
            <a:ext cx="1784442" cy="18669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589220" y="2376204"/>
            <a:ext cx="6781312" cy="3175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9280640-73F3-42F3-B49A-DE18F9062E06}"/>
              </a:ext>
            </a:extLst>
          </p:cNvPr>
          <p:cNvSpPr txBox="1"/>
          <p:nvPr/>
        </p:nvSpPr>
        <p:spPr>
          <a:xfrm>
            <a:off x="3215680" y="183500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01 Introducción a la agilidad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 rtl="0" fontAlgn="base">
              <a:lnSpc>
                <a:spcPct val="100000"/>
              </a:lnSpc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rtl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800" b="1" i="0" u="none" strike="noStrike" dirty="0">
                <a:solidFill>
                  <a:schemeClr val="tx1"/>
                </a:solidFill>
                <a:effectLst/>
              </a:rPr>
              <a:t>02 Introducción a Scrum</a:t>
            </a:r>
            <a:r>
              <a:rPr lang="en-US" sz="1800" b="0" i="0" dirty="0">
                <a:solidFill>
                  <a:schemeClr val="tx1"/>
                </a:solidFill>
                <a:effectLst/>
              </a:rPr>
              <a:t>​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800" b="0" i="0" dirty="0">
                <a:solidFill>
                  <a:schemeClr val="tx1"/>
                </a:solidFill>
                <a:effectLst/>
              </a:rPr>
              <a:t> </a:t>
            </a:r>
            <a:endParaRPr lang="es-ES" sz="1800" b="1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03 Historias de Usuario.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04 Gestión de Backlog</a:t>
            </a:r>
          </a:p>
          <a:p>
            <a:pPr algn="l">
              <a:spcBef>
                <a:spcPts val="0"/>
              </a:spcBef>
            </a:pPr>
            <a:endParaRPr lang="es-ES" sz="1800" b="0" i="0" dirty="0">
              <a:solidFill>
                <a:schemeClr val="tx1"/>
              </a:solidFill>
              <a:effectLst/>
            </a:endParaRPr>
          </a:p>
          <a:p>
            <a:pPr marL="0" indent="0" algn="l" fontAlgn="ctr">
              <a:spcBef>
                <a:spcPts val="0"/>
              </a:spcBef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</a:rPr>
              <a:t>05 Entrega de valor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ES" sz="1800" b="0" i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277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165D2DB-73E8-2F77-6800-931D92870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002" y="2838655"/>
            <a:ext cx="6329013" cy="3108744"/>
          </a:xfrm>
          <a:prstGeom prst="rect">
            <a:avLst/>
          </a:prstGeom>
        </p:spPr>
      </p:pic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13594880-0597-0DB8-EAF6-BAB9C803559D}"/>
              </a:ext>
            </a:extLst>
          </p:cNvPr>
          <p:cNvSpPr txBox="1">
            <a:spLocks/>
          </p:cNvSpPr>
          <p:nvPr/>
        </p:nvSpPr>
        <p:spPr>
          <a:xfrm>
            <a:off x="915216" y="1239253"/>
            <a:ext cx="9695634" cy="138499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rgbClr val="F2953A"/>
              </a:buClr>
              <a:buFont typeface="Arial" panose="020B0604020202020204" pitchFamily="34" charset="0"/>
              <a:buChar char="•"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00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400" kern="1200" dirty="0" smtClean="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s-ES" sz="2400" b="1" dirty="0"/>
              <a:t>Scrum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SzPts val="1800"/>
              <a:buFont typeface="Wingdings" pitchFamily="2" charset="2"/>
              <a:buNone/>
            </a:pPr>
            <a:endParaRPr lang="es-ES" sz="1600" dirty="0"/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SzPts val="1800"/>
              <a:buFont typeface="Wingdings" pitchFamily="2" charset="2"/>
              <a:buNone/>
            </a:pPr>
            <a:r>
              <a:rPr lang="es-ES" sz="1600" dirty="0"/>
              <a:t>Es un Framework que consiste en una serie de directrices/reglas donde se definen una serie de </a:t>
            </a:r>
            <a:r>
              <a:rPr lang="es-ES" sz="1600" b="1" dirty="0"/>
              <a:t>roles, eventos </a:t>
            </a:r>
            <a:r>
              <a:rPr lang="es-ES" sz="1600" dirty="0"/>
              <a:t>(o ceremonias) y </a:t>
            </a:r>
            <a:r>
              <a:rPr lang="es-ES" sz="1600" b="1" dirty="0"/>
              <a:t>pautas</a:t>
            </a:r>
            <a:r>
              <a:rPr lang="es-ES" sz="1600" dirty="0"/>
              <a:t> con el objetivo de </a:t>
            </a:r>
            <a:r>
              <a:rPr lang="es-ES" sz="1600" b="1" dirty="0"/>
              <a:t>entregar valor </a:t>
            </a:r>
            <a:r>
              <a:rPr lang="es-ES" sz="1600" dirty="0"/>
              <a:t>abordando problemas en el dominio de lo complejo mediante la elaboración de </a:t>
            </a:r>
            <a:r>
              <a:rPr lang="es-ES" sz="1600" b="1" dirty="0"/>
              <a:t>productos</a:t>
            </a:r>
            <a:r>
              <a:rPr lang="es-ES" sz="1600" dirty="0"/>
              <a:t>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230E8A7-0369-A858-9BF8-69A42CB5FF00}"/>
              </a:ext>
            </a:extLst>
          </p:cNvPr>
          <p:cNvSpPr txBox="1"/>
          <p:nvPr/>
        </p:nvSpPr>
        <p:spPr>
          <a:xfrm>
            <a:off x="1076613" y="2976357"/>
            <a:ext cx="3219162" cy="1416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Font typeface="Wingdings" panose="05000000000000000000" pitchFamily="2" charset="2"/>
              <a:buChar char="v"/>
            </a:pP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Ligero</a:t>
            </a:r>
            <a:endParaRPr lang="es-ES" sz="1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Font typeface="Wingdings" panose="05000000000000000000" pitchFamily="2" charset="2"/>
              <a:buChar char="v"/>
            </a:pP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de entender</a:t>
            </a:r>
          </a:p>
          <a:p>
            <a:pPr marL="321750" indent="-321750">
              <a:lnSpc>
                <a:spcPct val="110000"/>
              </a:lnSpc>
              <a:spcAft>
                <a:spcPts val="1600"/>
              </a:spcAft>
              <a:buSzPct val="130000"/>
              <a:buFont typeface="Wingdings" panose="05000000000000000000" pitchFamily="2" charset="2"/>
              <a:buChar char="v"/>
            </a:pP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Difícil de dominar</a:t>
            </a:r>
            <a:br>
              <a:rPr lang="es-ES" sz="13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3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0E3CC03-2B0D-9D93-204F-21CECAA65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6696" y="4857977"/>
            <a:ext cx="463113" cy="415417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94EEA495-52C8-6580-6C83-692ED203B803}"/>
              </a:ext>
            </a:extLst>
          </p:cNvPr>
          <p:cNvSpPr/>
          <p:nvPr/>
        </p:nvSpPr>
        <p:spPr>
          <a:xfrm>
            <a:off x="1399028" y="5891605"/>
            <a:ext cx="2825839" cy="659150"/>
          </a:xfrm>
          <a:prstGeom prst="rect">
            <a:avLst/>
          </a:prstGeom>
          <a:solidFill>
            <a:srgbClr val="ABC79F"/>
          </a:solidFill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  <a:effectLst>
            <a:outerShdw blurRad="50800" dist="12700" dir="168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  <a:buSzPts val="1800"/>
            </a:pPr>
            <a:r>
              <a:rPr lang="es-ES" sz="1400">
                <a:solidFill>
                  <a:schemeClr val="tx2">
                    <a:lumMod val="25000"/>
                  </a:schemeClr>
                </a:solidFill>
              </a:rPr>
              <a:t>Es un framework; no es un proceso, una técnica </a:t>
            </a:r>
            <a:r>
              <a:rPr lang="es-ES" sz="1400" err="1">
                <a:solidFill>
                  <a:schemeClr val="tx2">
                    <a:lumMod val="25000"/>
                  </a:schemeClr>
                </a:solidFill>
              </a:rPr>
              <a:t>ó</a:t>
            </a:r>
            <a:r>
              <a:rPr lang="es-ES" sz="1400">
                <a:solidFill>
                  <a:schemeClr val="tx2">
                    <a:lumMod val="25000"/>
                  </a:schemeClr>
                </a:solidFill>
              </a:rPr>
              <a:t> un método definitivo.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1B6561C0-549A-394D-4AE6-28CF40FFE819}"/>
              </a:ext>
            </a:extLst>
          </p:cNvPr>
          <p:cNvGrpSpPr/>
          <p:nvPr/>
        </p:nvGrpSpPr>
        <p:grpSpPr>
          <a:xfrm>
            <a:off x="630574" y="5891252"/>
            <a:ext cx="737389" cy="659150"/>
            <a:chOff x="630574" y="5891252"/>
            <a:chExt cx="737389" cy="659150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6E1B19CD-20D8-2396-AC78-CBEAF993F191}"/>
                </a:ext>
              </a:extLst>
            </p:cNvPr>
            <p:cNvGrpSpPr/>
            <p:nvPr/>
          </p:nvGrpSpPr>
          <p:grpSpPr>
            <a:xfrm>
              <a:off x="630574" y="5891252"/>
              <a:ext cx="737389" cy="659150"/>
              <a:chOff x="738786" y="4970864"/>
              <a:chExt cx="1526894" cy="1364887"/>
            </a:xfrm>
          </p:grpSpPr>
          <p:sp>
            <p:nvSpPr>
              <p:cNvPr id="12" name="Rectángulo: esquinas redondeadas 11">
                <a:extLst>
                  <a:ext uri="{FF2B5EF4-FFF2-40B4-BE49-F238E27FC236}">
                    <a16:creationId xmlns:a16="http://schemas.microsoft.com/office/drawing/2014/main" id="{CE9CC3AF-DF3E-0529-5D24-14CEDC6EB565}"/>
                  </a:ext>
                </a:extLst>
              </p:cNvPr>
              <p:cNvSpPr/>
              <p:nvPr/>
            </p:nvSpPr>
            <p:spPr>
              <a:xfrm>
                <a:off x="738786" y="4970864"/>
                <a:ext cx="1526894" cy="1364887"/>
              </a:xfrm>
              <a:prstGeom prst="roundRect">
                <a:avLst>
                  <a:gd name="adj" fmla="val 7162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pic>
            <p:nvPicPr>
              <p:cNvPr id="13" name="Imagen 12" descr="Un dibujo de una cara feliz&#10;&#10;Descripción generada automáticamente con confianza baja">
                <a:extLst>
                  <a:ext uri="{FF2B5EF4-FFF2-40B4-BE49-F238E27FC236}">
                    <a16:creationId xmlns:a16="http://schemas.microsoft.com/office/drawing/2014/main" id="{F14AF23D-89A5-94D7-6969-DFD6D54262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9177" y="4982785"/>
                <a:ext cx="1277861" cy="1313958"/>
              </a:xfrm>
              <a:prstGeom prst="rect">
                <a:avLst/>
              </a:prstGeom>
            </p:spPr>
          </p:pic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D7CE8149-4473-486A-B916-51F2A1E09410}"/>
                </a:ext>
              </a:extLst>
            </p:cNvPr>
            <p:cNvSpPr txBox="1"/>
            <p:nvPr/>
          </p:nvSpPr>
          <p:spPr>
            <a:xfrm>
              <a:off x="778408" y="6031950"/>
              <a:ext cx="39626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b="1">
                  <a:solidFill>
                    <a:schemeClr val="tx2">
                      <a:lumMod val="25000"/>
                    </a:schemeClr>
                  </a:solidFill>
                  <a:latin typeface="Arial Black" panose="020B0A04020102020204" pitchFamily="34" charset="0"/>
                </a:rPr>
                <a:t>TIP</a:t>
              </a:r>
            </a:p>
          </p:txBody>
        </p:sp>
      </p:grp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B07DA9-0431-33B4-F73F-331FD4C73DB6}"/>
              </a:ext>
            </a:extLst>
          </p:cNvPr>
          <p:cNvSpPr txBox="1"/>
          <p:nvPr/>
        </p:nvSpPr>
        <p:spPr>
          <a:xfrm>
            <a:off x="9996696" y="5242277"/>
            <a:ext cx="8194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7641171-F700-7A9D-18F9-939D03927DBF}"/>
              </a:ext>
            </a:extLst>
          </p:cNvPr>
          <p:cNvSpPr txBox="1"/>
          <p:nvPr/>
        </p:nvSpPr>
        <p:spPr>
          <a:xfrm>
            <a:off x="9103506" y="5482478"/>
            <a:ext cx="1320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Modelos de Escalado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9F0E530-4A58-6DA8-459A-385127489E7A}"/>
              </a:ext>
            </a:extLst>
          </p:cNvPr>
          <p:cNvSpPr txBox="1"/>
          <p:nvPr/>
        </p:nvSpPr>
        <p:spPr>
          <a:xfrm>
            <a:off x="9103506" y="3684692"/>
            <a:ext cx="7232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Dinámicas</a:t>
            </a: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0C2F2A65-8983-FC0C-859F-96AB605B8A3C}"/>
              </a:ext>
            </a:extLst>
          </p:cNvPr>
          <p:cNvSpPr txBox="1">
            <a:spLocks/>
          </p:cNvSpPr>
          <p:nvPr/>
        </p:nvSpPr>
        <p:spPr>
          <a:xfrm>
            <a:off x="118455" y="516970"/>
            <a:ext cx="11449272" cy="8825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dirty="0"/>
              <a:t>0.2 Introducción a Scrum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741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iseño personaliz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1368CFF5E64AB755F539871FF7F5" ma:contentTypeVersion="14" ma:contentTypeDescription="Create a new document." ma:contentTypeScope="" ma:versionID="9fe4211ed7f59b1c8207be318ca0377f">
  <xsd:schema xmlns:xsd="http://www.w3.org/2001/XMLSchema" xmlns:xs="http://www.w3.org/2001/XMLSchema" xmlns:p="http://schemas.microsoft.com/office/2006/metadata/properties" xmlns:ns3="ef5b6d45-5bdc-4885-9e93-21e77af8eb98" xmlns:ns4="4071a978-949a-4036-ae75-cb45b339e015" targetNamespace="http://schemas.microsoft.com/office/2006/metadata/properties" ma:root="true" ma:fieldsID="a5e8ba3383b8d52784070d634cb75346" ns3:_="" ns4:_="">
    <xsd:import namespace="ef5b6d45-5bdc-4885-9e93-21e77af8eb98"/>
    <xsd:import namespace="4071a978-949a-4036-ae75-cb45b339e01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b6d45-5bdc-4885-9e93-21e77af8eb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1a978-949a-4036-ae75-cb45b339e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CED9F6-2972-4EBE-98CB-3D4C4D02313C}">
  <ds:schemaRefs>
    <ds:schemaRef ds:uri="http://schemas.openxmlformats.org/package/2006/metadata/core-properties"/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4071a978-949a-4036-ae75-cb45b339e015"/>
    <ds:schemaRef ds:uri="ef5b6d45-5bdc-4885-9e93-21e77af8eb98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073ED16-DD61-4FA9-A19A-4FE6216403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AAB00F-F2B5-45BF-8DA6-EF3DCEF419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b6d45-5bdc-4885-9e93-21e77af8eb98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118755</TotalTime>
  <Words>4933</Words>
  <Application>Microsoft Office PowerPoint</Application>
  <PresentationFormat>Panorámica</PresentationFormat>
  <Paragraphs>613</Paragraphs>
  <Slides>40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16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40</vt:i4>
      </vt:variant>
    </vt:vector>
  </HeadingPairs>
  <TitlesOfParts>
    <vt:vector size="59" baseType="lpstr">
      <vt:lpstr>Arial</vt:lpstr>
      <vt:lpstr>Arial</vt:lpstr>
      <vt:lpstr>Arial Black</vt:lpstr>
      <vt:lpstr>Arial Narrow</vt:lpstr>
      <vt:lpstr>Bahnschrift SemiBold</vt:lpstr>
      <vt:lpstr>barlow-extralight</vt:lpstr>
      <vt:lpstr>Bodoni MT Black</vt:lpstr>
      <vt:lpstr>Calibri</vt:lpstr>
      <vt:lpstr>Calibri-Italic</vt:lpstr>
      <vt:lpstr>charter</vt:lpstr>
      <vt:lpstr>Courier New</vt:lpstr>
      <vt:lpstr>Dreaming Outloud Pro</vt:lpstr>
      <vt:lpstr>Open Sans</vt:lpstr>
      <vt:lpstr>Poppins</vt:lpstr>
      <vt:lpstr>Sequel Sans Headline Bold</vt:lpstr>
      <vt:lpstr>Wingdings</vt:lpstr>
      <vt:lpstr>1_Diseño personalizado</vt:lpstr>
      <vt:lpstr>2_Diseño personalizado</vt:lpstr>
      <vt:lpstr>3_Diseño personalizado</vt:lpstr>
      <vt:lpstr>Formación Metodología Ágil en la STIC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03. HISTORIAS DE USUARIO</vt:lpstr>
      <vt:lpstr>03. HISTORIAS DE USUARIO</vt:lpstr>
      <vt:lpstr>03. HISTORIAS DE USUARIO</vt:lpstr>
      <vt:lpstr>03. HISTORIAS DE USUARIO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Lanzamiento Asistencial v3.3</dc:title>
  <dc:creator>Juan Lucas Retamar</dc:creator>
  <cp:lastModifiedBy>Angela Patricia Quintana Soler</cp:lastModifiedBy>
  <cp:revision>1881</cp:revision>
  <cp:lastPrinted>2016-06-27T09:45:08Z</cp:lastPrinted>
  <dcterms:created xsi:type="dcterms:W3CDTF">2013-11-06T05:43:15Z</dcterms:created>
  <dcterms:modified xsi:type="dcterms:W3CDTF">2023-01-16T15:04:02Z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0x010100FF7A1368CFF5E64AB755F539871FF7F5</vt:lpwstr>
  </property>
  <property fmtid="{D5CDD505-2E9C-101B-9397-08002B2CF9AE}" pid="3" name="MSIP_Label_fd526602-58c8-494f-8a3d-4d906671215d_Enabled">
    <vt:lpwstr>true</vt:lpwstr>
  </property>
  <property fmtid="{D5CDD505-2E9C-101B-9397-08002B2CF9AE}" pid="4" name="MSIP_Label_fd526602-58c8-494f-8a3d-4d906671215d_SetDate">
    <vt:lpwstr>2021-09-20T10:11:16Z</vt:lpwstr>
  </property>
  <property fmtid="{D5CDD505-2E9C-101B-9397-08002B2CF9AE}" pid="5" name="MSIP_Label_fd526602-58c8-494f-8a3d-4d906671215d_Method">
    <vt:lpwstr>Standard</vt:lpwstr>
  </property>
  <property fmtid="{D5CDD505-2E9C-101B-9397-08002B2CF9AE}" pid="6" name="MSIP_Label_fd526602-58c8-494f-8a3d-4d906671215d_Name">
    <vt:lpwstr>ES Uso Restringido</vt:lpwstr>
  </property>
  <property fmtid="{D5CDD505-2E9C-101B-9397-08002B2CF9AE}" pid="7" name="MSIP_Label_fd526602-58c8-494f-8a3d-4d906671215d_SiteId">
    <vt:lpwstr>8b87af7d-8647-4dc7-8df4-5f69a2011bb5</vt:lpwstr>
  </property>
  <property fmtid="{D5CDD505-2E9C-101B-9397-08002B2CF9AE}" pid="8" name="MSIP_Label_fd526602-58c8-494f-8a3d-4d906671215d_ActionId">
    <vt:lpwstr>be13c4ff-a436-45b0-ba29-8f5c74c024f2</vt:lpwstr>
  </property>
  <property fmtid="{D5CDD505-2E9C-101B-9397-08002B2CF9AE}" pid="9" name="MSIP_Label_fd526602-58c8-494f-8a3d-4d906671215d_ContentBits">
    <vt:lpwstr>3</vt:lpwstr>
  </property>
</Properties>
</file>